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80"/>
  </p:notesMasterIdLst>
  <p:handoutMasterIdLst>
    <p:handoutMasterId r:id="rId81"/>
  </p:handoutMasterIdLst>
  <p:sldIdLst>
    <p:sldId id="256" r:id="rId2"/>
    <p:sldId id="330" r:id="rId3"/>
    <p:sldId id="285" r:id="rId4"/>
    <p:sldId id="258" r:id="rId5"/>
    <p:sldId id="259" r:id="rId6"/>
    <p:sldId id="260" r:id="rId7"/>
    <p:sldId id="287" r:id="rId8"/>
    <p:sldId id="263" r:id="rId9"/>
    <p:sldId id="264" r:id="rId10"/>
    <p:sldId id="265" r:id="rId11"/>
    <p:sldId id="267" r:id="rId12"/>
    <p:sldId id="388" r:id="rId13"/>
    <p:sldId id="290" r:id="rId14"/>
    <p:sldId id="389" r:id="rId15"/>
    <p:sldId id="345" r:id="rId16"/>
    <p:sldId id="390" r:id="rId17"/>
    <p:sldId id="391" r:id="rId18"/>
    <p:sldId id="291" r:id="rId19"/>
    <p:sldId id="292" r:id="rId20"/>
    <p:sldId id="293" r:id="rId21"/>
    <p:sldId id="346" r:id="rId22"/>
    <p:sldId id="347" r:id="rId23"/>
    <p:sldId id="348" r:id="rId24"/>
    <p:sldId id="295" r:id="rId25"/>
    <p:sldId id="351" r:id="rId26"/>
    <p:sldId id="349" r:id="rId27"/>
    <p:sldId id="350" r:id="rId28"/>
    <p:sldId id="352" r:id="rId29"/>
    <p:sldId id="728" r:id="rId30"/>
    <p:sldId id="338" r:id="rId31"/>
    <p:sldId id="396" r:id="rId32"/>
    <p:sldId id="353" r:id="rId33"/>
    <p:sldId id="726" r:id="rId34"/>
    <p:sldId id="297" r:id="rId35"/>
    <p:sldId id="355" r:id="rId36"/>
    <p:sldId id="323" r:id="rId37"/>
    <p:sldId id="730" r:id="rId38"/>
    <p:sldId id="731" r:id="rId39"/>
    <p:sldId id="356" r:id="rId40"/>
    <p:sldId id="299" r:id="rId41"/>
    <p:sldId id="317" r:id="rId42"/>
    <p:sldId id="318" r:id="rId43"/>
    <p:sldId id="336" r:id="rId44"/>
    <p:sldId id="354" r:id="rId45"/>
    <p:sldId id="727" r:id="rId46"/>
    <p:sldId id="737" r:id="rId47"/>
    <p:sldId id="729" r:id="rId48"/>
    <p:sldId id="307" r:id="rId49"/>
    <p:sldId id="309" r:id="rId50"/>
    <p:sldId id="310" r:id="rId51"/>
    <p:sldId id="328" r:id="rId52"/>
    <p:sldId id="308" r:id="rId53"/>
    <p:sldId id="329" r:id="rId54"/>
    <p:sldId id="405" r:id="rId55"/>
    <p:sldId id="311" r:id="rId56"/>
    <p:sldId id="406" r:id="rId57"/>
    <p:sldId id="407" r:id="rId58"/>
    <p:sldId id="408" r:id="rId59"/>
    <p:sldId id="409" r:id="rId60"/>
    <p:sldId id="410" r:id="rId61"/>
    <p:sldId id="344" r:id="rId62"/>
    <p:sldId id="732" r:id="rId63"/>
    <p:sldId id="733" r:id="rId64"/>
    <p:sldId id="734" r:id="rId65"/>
    <p:sldId id="305" r:id="rId66"/>
    <p:sldId id="325" r:id="rId67"/>
    <p:sldId id="392" r:id="rId68"/>
    <p:sldId id="357" r:id="rId69"/>
    <p:sldId id="312" r:id="rId70"/>
    <p:sldId id="736" r:id="rId71"/>
    <p:sldId id="358" r:id="rId72"/>
    <p:sldId id="359" r:id="rId73"/>
    <p:sldId id="360" r:id="rId74"/>
    <p:sldId id="361" r:id="rId75"/>
    <p:sldId id="395" r:id="rId76"/>
    <p:sldId id="725" r:id="rId77"/>
    <p:sldId id="723" r:id="rId78"/>
    <p:sldId id="647" r:id="rId79"/>
  </p:sldIdLst>
  <p:sldSz cx="9144000" cy="6858000" type="screen4x3"/>
  <p:notesSz cx="6754813" cy="98663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6600FF"/>
    <a:srgbClr val="0000FF"/>
    <a:srgbClr val="660033"/>
    <a:srgbClr val="006600"/>
    <a:srgbClr val="FFFFCC"/>
    <a:srgbClr val="FF0000"/>
    <a:srgbClr val="FFFF66"/>
    <a:srgbClr val="FFFF99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2" autoAdjust="0"/>
    <p:restoredTop sz="96159" autoAdjust="0"/>
  </p:normalViewPr>
  <p:slideViewPr>
    <p:cSldViewPr showGuides="1">
      <p:cViewPr varScale="1">
        <p:scale>
          <a:sx n="103" d="100"/>
          <a:sy n="103" d="100"/>
        </p:scale>
        <p:origin x="744" y="1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06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8129F5-3885-4286-A103-540323774957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</dgm:pt>
    <dgm:pt modelId="{5E6C25A6-5EF5-475B-9875-A731A7A8C2C5}">
      <dgm:prSet phldrT="[텍스트]"/>
      <dgm:spPr>
        <a:solidFill>
          <a:srgbClr val="00B0F0"/>
        </a:solidFill>
      </dgm:spPr>
      <dgm:t>
        <a:bodyPr/>
        <a:lstStyle/>
        <a:p>
          <a:pPr latinLnBrk="1"/>
          <a:r>
            <a:rPr lang="en-US" altLang="ko-KR" dirty="0"/>
            <a:t>USB </a:t>
          </a:r>
          <a:r>
            <a:rPr lang="ko-KR" altLang="en-US" dirty="0"/>
            <a:t>드라이버 설치</a:t>
          </a:r>
        </a:p>
      </dgm:t>
    </dgm:pt>
    <dgm:pt modelId="{DF1322E4-491B-4D8C-B593-39FFEB13B306}" type="parTrans" cxnId="{D74458E7-5F79-4C12-A65B-CD5CA6D0B042}">
      <dgm:prSet/>
      <dgm:spPr/>
      <dgm:t>
        <a:bodyPr/>
        <a:lstStyle/>
        <a:p>
          <a:pPr latinLnBrk="1"/>
          <a:endParaRPr lang="ko-KR" altLang="en-US"/>
        </a:p>
      </dgm:t>
    </dgm:pt>
    <dgm:pt modelId="{FA827566-B871-4FE5-B339-F8632F49DBA5}" type="sibTrans" cxnId="{D74458E7-5F79-4C12-A65B-CD5CA6D0B042}">
      <dgm:prSet/>
      <dgm:spPr/>
      <dgm:t>
        <a:bodyPr/>
        <a:lstStyle/>
        <a:p>
          <a:pPr latinLnBrk="1"/>
          <a:endParaRPr lang="ko-KR" altLang="en-US"/>
        </a:p>
      </dgm:t>
    </dgm:pt>
    <dgm:pt modelId="{3DE94897-9987-4A91-9A39-EC14695D5252}">
      <dgm:prSet phldrT="[텍스트]"/>
      <dgm:spPr>
        <a:solidFill>
          <a:srgbClr val="92D050"/>
        </a:solidFill>
      </dgm:spPr>
      <dgm:t>
        <a:bodyPr/>
        <a:lstStyle/>
        <a:p>
          <a:pPr latinLnBrk="1"/>
          <a:r>
            <a:rPr lang="ko-KR" altLang="en-US" dirty="0"/>
            <a:t>장치에서 </a:t>
          </a:r>
          <a:r>
            <a:rPr lang="en-US" altLang="ko-KR" dirty="0"/>
            <a:t>USB </a:t>
          </a:r>
          <a:r>
            <a:rPr lang="ko-KR" altLang="en-US" dirty="0"/>
            <a:t>디버깅 켜기</a:t>
          </a:r>
        </a:p>
      </dgm:t>
    </dgm:pt>
    <dgm:pt modelId="{6AAC88DC-6EFC-4566-80B4-AFA2BA6F6E4A}" type="parTrans" cxnId="{E7BED668-3957-46D8-99BD-048BF6D97802}">
      <dgm:prSet/>
      <dgm:spPr/>
      <dgm:t>
        <a:bodyPr/>
        <a:lstStyle/>
        <a:p>
          <a:pPr latinLnBrk="1"/>
          <a:endParaRPr lang="ko-KR" altLang="en-US"/>
        </a:p>
      </dgm:t>
    </dgm:pt>
    <dgm:pt modelId="{5EE81D42-293D-4B73-A04E-235662164F90}" type="sibTrans" cxnId="{E7BED668-3957-46D8-99BD-048BF6D97802}">
      <dgm:prSet/>
      <dgm:spPr/>
      <dgm:t>
        <a:bodyPr/>
        <a:lstStyle/>
        <a:p>
          <a:pPr latinLnBrk="1"/>
          <a:endParaRPr lang="ko-KR" altLang="en-US"/>
        </a:p>
      </dgm:t>
    </dgm:pt>
    <dgm:pt modelId="{F2163433-D7E6-4251-A1C5-B9293132305C}">
      <dgm:prSet phldrT="[텍스트]"/>
      <dgm:spPr>
        <a:solidFill>
          <a:srgbClr val="FFC000"/>
        </a:solidFill>
      </dgm:spPr>
      <dgm:t>
        <a:bodyPr/>
        <a:lstStyle/>
        <a:p>
          <a:pPr latinLnBrk="1"/>
          <a:r>
            <a:rPr lang="ko-KR" altLang="en-US" dirty="0"/>
            <a:t>애플리케이션 실행</a:t>
          </a:r>
        </a:p>
      </dgm:t>
    </dgm:pt>
    <dgm:pt modelId="{401CEF99-B36C-4F3B-9671-D176F2D6A4C0}" type="parTrans" cxnId="{D8DE11F1-8303-4DAD-9561-1772AD7439D1}">
      <dgm:prSet/>
      <dgm:spPr/>
      <dgm:t>
        <a:bodyPr/>
        <a:lstStyle/>
        <a:p>
          <a:pPr latinLnBrk="1"/>
          <a:endParaRPr lang="ko-KR" altLang="en-US"/>
        </a:p>
      </dgm:t>
    </dgm:pt>
    <dgm:pt modelId="{CD55D102-388D-4CAE-B842-18BAB91F7761}" type="sibTrans" cxnId="{D8DE11F1-8303-4DAD-9561-1772AD7439D1}">
      <dgm:prSet/>
      <dgm:spPr/>
      <dgm:t>
        <a:bodyPr/>
        <a:lstStyle/>
        <a:p>
          <a:pPr latinLnBrk="1"/>
          <a:endParaRPr lang="ko-KR" altLang="en-US"/>
        </a:p>
      </dgm:t>
    </dgm:pt>
    <dgm:pt modelId="{D3C39F83-7CF8-478C-A511-A449ECE3E0EB}" type="pres">
      <dgm:prSet presAssocID="{FD8129F5-3885-4286-A103-540323774957}" presName="CompostProcess" presStyleCnt="0">
        <dgm:presLayoutVars>
          <dgm:dir/>
          <dgm:resizeHandles val="exact"/>
        </dgm:presLayoutVars>
      </dgm:prSet>
      <dgm:spPr/>
    </dgm:pt>
    <dgm:pt modelId="{29E142E7-7D6D-4B8D-8D9B-EE479F95982C}" type="pres">
      <dgm:prSet presAssocID="{FD8129F5-3885-4286-A103-540323774957}" presName="arrow" presStyleLbl="bgShp" presStyleIdx="0" presStyleCnt="1"/>
      <dgm:spPr/>
    </dgm:pt>
    <dgm:pt modelId="{C941BC26-E881-4749-9A0F-DD2A866207F9}" type="pres">
      <dgm:prSet presAssocID="{FD8129F5-3885-4286-A103-540323774957}" presName="linearProcess" presStyleCnt="0"/>
      <dgm:spPr/>
    </dgm:pt>
    <dgm:pt modelId="{3E21C324-0DDA-4263-A760-0F1CCC31D8FC}" type="pres">
      <dgm:prSet presAssocID="{5E6C25A6-5EF5-475B-9875-A731A7A8C2C5}" presName="textNode" presStyleLbl="node1" presStyleIdx="0" presStyleCnt="3">
        <dgm:presLayoutVars>
          <dgm:bulletEnabled val="1"/>
        </dgm:presLayoutVars>
      </dgm:prSet>
      <dgm:spPr/>
    </dgm:pt>
    <dgm:pt modelId="{B3E87D19-00DB-4D0B-84B0-8E81B8C8B72F}" type="pres">
      <dgm:prSet presAssocID="{FA827566-B871-4FE5-B339-F8632F49DBA5}" presName="sibTrans" presStyleCnt="0"/>
      <dgm:spPr/>
    </dgm:pt>
    <dgm:pt modelId="{343DC0BD-D646-45C4-92DC-91B4CC5A743E}" type="pres">
      <dgm:prSet presAssocID="{3DE94897-9987-4A91-9A39-EC14695D5252}" presName="textNode" presStyleLbl="node1" presStyleIdx="1" presStyleCnt="3">
        <dgm:presLayoutVars>
          <dgm:bulletEnabled val="1"/>
        </dgm:presLayoutVars>
      </dgm:prSet>
      <dgm:spPr/>
    </dgm:pt>
    <dgm:pt modelId="{8AFA9E4D-5BEF-4157-AAD5-73174099EB06}" type="pres">
      <dgm:prSet presAssocID="{5EE81D42-293D-4B73-A04E-235662164F90}" presName="sibTrans" presStyleCnt="0"/>
      <dgm:spPr/>
    </dgm:pt>
    <dgm:pt modelId="{D19F2B7B-3A5E-4594-9CED-648A07060DF8}" type="pres">
      <dgm:prSet presAssocID="{F2163433-D7E6-4251-A1C5-B9293132305C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E7BED668-3957-46D8-99BD-048BF6D97802}" srcId="{FD8129F5-3885-4286-A103-540323774957}" destId="{3DE94897-9987-4A91-9A39-EC14695D5252}" srcOrd="1" destOrd="0" parTransId="{6AAC88DC-6EFC-4566-80B4-AFA2BA6F6E4A}" sibTransId="{5EE81D42-293D-4B73-A04E-235662164F90}"/>
    <dgm:cxn modelId="{13C5998F-C8CA-41F7-B2B6-F08E7148B0BE}" type="presOf" srcId="{3DE94897-9987-4A91-9A39-EC14695D5252}" destId="{343DC0BD-D646-45C4-92DC-91B4CC5A743E}" srcOrd="0" destOrd="0" presId="urn:microsoft.com/office/officeart/2005/8/layout/hProcess9"/>
    <dgm:cxn modelId="{6FDDA295-3D36-438B-ADFB-92A5A89626CD}" type="presOf" srcId="{F2163433-D7E6-4251-A1C5-B9293132305C}" destId="{D19F2B7B-3A5E-4594-9CED-648A07060DF8}" srcOrd="0" destOrd="0" presId="urn:microsoft.com/office/officeart/2005/8/layout/hProcess9"/>
    <dgm:cxn modelId="{C57832B1-9249-4481-9B8E-4C2520BC436B}" type="presOf" srcId="{5E6C25A6-5EF5-475B-9875-A731A7A8C2C5}" destId="{3E21C324-0DDA-4263-A760-0F1CCC31D8FC}" srcOrd="0" destOrd="0" presId="urn:microsoft.com/office/officeart/2005/8/layout/hProcess9"/>
    <dgm:cxn modelId="{D74458E7-5F79-4C12-A65B-CD5CA6D0B042}" srcId="{FD8129F5-3885-4286-A103-540323774957}" destId="{5E6C25A6-5EF5-475B-9875-A731A7A8C2C5}" srcOrd="0" destOrd="0" parTransId="{DF1322E4-491B-4D8C-B593-39FFEB13B306}" sibTransId="{FA827566-B871-4FE5-B339-F8632F49DBA5}"/>
    <dgm:cxn modelId="{3DE2FAE7-22D0-4A44-B16A-9B8ADC6E179C}" type="presOf" srcId="{FD8129F5-3885-4286-A103-540323774957}" destId="{D3C39F83-7CF8-478C-A511-A449ECE3E0EB}" srcOrd="0" destOrd="0" presId="urn:microsoft.com/office/officeart/2005/8/layout/hProcess9"/>
    <dgm:cxn modelId="{D8DE11F1-8303-4DAD-9561-1772AD7439D1}" srcId="{FD8129F5-3885-4286-A103-540323774957}" destId="{F2163433-D7E6-4251-A1C5-B9293132305C}" srcOrd="2" destOrd="0" parTransId="{401CEF99-B36C-4F3B-9671-D176F2D6A4C0}" sibTransId="{CD55D102-388D-4CAE-B842-18BAB91F7761}"/>
    <dgm:cxn modelId="{D3C8390D-78F6-4E64-BADE-0C00C4535CAE}" type="presParOf" srcId="{D3C39F83-7CF8-478C-A511-A449ECE3E0EB}" destId="{29E142E7-7D6D-4B8D-8D9B-EE479F95982C}" srcOrd="0" destOrd="0" presId="urn:microsoft.com/office/officeart/2005/8/layout/hProcess9"/>
    <dgm:cxn modelId="{BC6B2645-2613-4C52-B982-60670E022DB5}" type="presParOf" srcId="{D3C39F83-7CF8-478C-A511-A449ECE3E0EB}" destId="{C941BC26-E881-4749-9A0F-DD2A866207F9}" srcOrd="1" destOrd="0" presId="urn:microsoft.com/office/officeart/2005/8/layout/hProcess9"/>
    <dgm:cxn modelId="{02E1B587-C597-406E-92E6-6A009CDD1312}" type="presParOf" srcId="{C941BC26-E881-4749-9A0F-DD2A866207F9}" destId="{3E21C324-0DDA-4263-A760-0F1CCC31D8FC}" srcOrd="0" destOrd="0" presId="urn:microsoft.com/office/officeart/2005/8/layout/hProcess9"/>
    <dgm:cxn modelId="{15E51AA9-435A-405E-9DBB-45F98D6E71B7}" type="presParOf" srcId="{C941BC26-E881-4749-9A0F-DD2A866207F9}" destId="{B3E87D19-00DB-4D0B-84B0-8E81B8C8B72F}" srcOrd="1" destOrd="0" presId="urn:microsoft.com/office/officeart/2005/8/layout/hProcess9"/>
    <dgm:cxn modelId="{A4E2D1F4-08B0-4909-9C6A-579C523A5CA6}" type="presParOf" srcId="{C941BC26-E881-4749-9A0F-DD2A866207F9}" destId="{343DC0BD-D646-45C4-92DC-91B4CC5A743E}" srcOrd="2" destOrd="0" presId="urn:microsoft.com/office/officeart/2005/8/layout/hProcess9"/>
    <dgm:cxn modelId="{5E0626D0-E9F5-40C9-9D55-BCDE29C4EBA3}" type="presParOf" srcId="{C941BC26-E881-4749-9A0F-DD2A866207F9}" destId="{8AFA9E4D-5BEF-4157-AAD5-73174099EB06}" srcOrd="3" destOrd="0" presId="urn:microsoft.com/office/officeart/2005/8/layout/hProcess9"/>
    <dgm:cxn modelId="{5A09C58B-5BB5-4618-BD8B-85E09D09D419}" type="presParOf" srcId="{C941BC26-E881-4749-9A0F-DD2A866207F9}" destId="{D19F2B7B-3A5E-4594-9CED-648A07060DF8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E142E7-7D6D-4B8D-8D9B-EE479F95982C}">
      <dsp:nvSpPr>
        <dsp:cNvPr id="0" name=""/>
        <dsp:cNvSpPr/>
      </dsp:nvSpPr>
      <dsp:spPr>
        <a:xfrm>
          <a:off x="685799" y="0"/>
          <a:ext cx="7772400" cy="2304256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21C324-0DDA-4263-A760-0F1CCC31D8FC}">
      <dsp:nvSpPr>
        <dsp:cNvPr id="0" name=""/>
        <dsp:cNvSpPr/>
      </dsp:nvSpPr>
      <dsp:spPr>
        <a:xfrm>
          <a:off x="284187" y="691276"/>
          <a:ext cx="2743200" cy="921702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200" kern="1200" dirty="0"/>
            <a:t>USB </a:t>
          </a:r>
          <a:r>
            <a:rPr lang="ko-KR" altLang="en-US" sz="2200" kern="1200" dirty="0"/>
            <a:t>드라이버 설치</a:t>
          </a:r>
        </a:p>
      </dsp:txBody>
      <dsp:txXfrm>
        <a:off x="329181" y="736270"/>
        <a:ext cx="2653212" cy="831714"/>
      </dsp:txXfrm>
    </dsp:sp>
    <dsp:sp modelId="{343DC0BD-D646-45C4-92DC-91B4CC5A743E}">
      <dsp:nvSpPr>
        <dsp:cNvPr id="0" name=""/>
        <dsp:cNvSpPr/>
      </dsp:nvSpPr>
      <dsp:spPr>
        <a:xfrm>
          <a:off x="3200399" y="691276"/>
          <a:ext cx="2743200" cy="921702"/>
        </a:xfrm>
        <a:prstGeom prst="roundRect">
          <a:avLst/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장치에서 </a:t>
          </a:r>
          <a:r>
            <a:rPr lang="en-US" altLang="ko-KR" sz="2200" kern="1200" dirty="0"/>
            <a:t>USB </a:t>
          </a:r>
          <a:r>
            <a:rPr lang="ko-KR" altLang="en-US" sz="2200" kern="1200" dirty="0"/>
            <a:t>디버깅 켜기</a:t>
          </a:r>
        </a:p>
      </dsp:txBody>
      <dsp:txXfrm>
        <a:off x="3245393" y="736270"/>
        <a:ext cx="2653212" cy="831714"/>
      </dsp:txXfrm>
    </dsp:sp>
    <dsp:sp modelId="{D19F2B7B-3A5E-4594-9CED-648A07060DF8}">
      <dsp:nvSpPr>
        <dsp:cNvPr id="0" name=""/>
        <dsp:cNvSpPr/>
      </dsp:nvSpPr>
      <dsp:spPr>
        <a:xfrm>
          <a:off x="6116612" y="691276"/>
          <a:ext cx="2743200" cy="921702"/>
        </a:xfrm>
        <a:prstGeom prst="round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애플리케이션 실행</a:t>
          </a:r>
        </a:p>
      </dsp:txBody>
      <dsp:txXfrm>
        <a:off x="6161606" y="736270"/>
        <a:ext cx="2653212" cy="8317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73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latinLnBrk="1" hangingPunct="1">
              <a:defRPr sz="1200" b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27463" y="0"/>
            <a:ext cx="29273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 b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29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2600"/>
            <a:ext cx="29273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latinLnBrk="1" hangingPunct="1">
              <a:defRPr sz="1200" b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29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27463" y="9372600"/>
            <a:ext cx="29273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 b="0" smtClean="0"/>
            </a:lvl1pPr>
          </a:lstStyle>
          <a:p>
            <a:pPr>
              <a:defRPr/>
            </a:pPr>
            <a:fld id="{BADFB6BC-C960-4768-9FA4-0DBA07A1AB0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428886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735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25875" y="0"/>
            <a:ext cx="292735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2CCDF9D3-58C8-4223-96DA-41694B195DAE}" type="datetimeFigureOut">
              <a:rPr lang="ko-KR" altLang="en-US"/>
              <a:pPr>
                <a:defRPr/>
              </a:pPr>
              <a:t>2025-09-03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1225" y="739775"/>
            <a:ext cx="493236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6275" y="4686300"/>
            <a:ext cx="5403850" cy="4440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2735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25875" y="9371013"/>
            <a:ext cx="2927350" cy="4937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 smtClean="0"/>
            </a:lvl1pPr>
          </a:lstStyle>
          <a:p>
            <a:pPr>
              <a:defRPr/>
            </a:pPr>
            <a:fld id="{CB3249A3-7F3F-4208-A372-50F5008055E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389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1BC6E-C14E-4AEF-9FBF-171B3384B9B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937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Gradle</a:t>
            </a:r>
            <a:r>
              <a:rPr lang="en-US" altLang="ko-KR" baseline="0" dirty="0"/>
              <a:t> : </a:t>
            </a:r>
            <a:r>
              <a:rPr lang="ko-KR" altLang="en-US" baseline="0" dirty="0"/>
              <a:t>자동화된 </a:t>
            </a:r>
            <a:r>
              <a:rPr lang="ko-KR" altLang="en-US" baseline="0" dirty="0" err="1"/>
              <a:t>빌드</a:t>
            </a:r>
            <a:r>
              <a:rPr lang="ko-KR" altLang="en-US" baseline="0" dirty="0"/>
              <a:t> 시스템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30A27-CB5D-4D39-9544-47AB402A0ECA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63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679055"/>
            <a:ext cx="91440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646454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 userDrawn="1"/>
        </p:nvSpPr>
        <p:spPr bwMode="auto">
          <a:xfrm>
            <a:off x="8686800" y="6477000"/>
            <a:ext cx="4492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fld id="{DA2F3DC9-1598-415E-8B10-F68296343805}" type="slidenum">
              <a:rPr lang="ko-KR" altLang="en-US" sz="1400" b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pPr eaLnBrk="1" latinLnBrk="1" hangingPunct="1">
                <a:defRPr/>
              </a:pPr>
              <a:t>‹#›</a:t>
            </a:fld>
            <a:endParaRPr lang="en-US" altLang="ko-KR" sz="1400" b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752398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 userDrawn="1"/>
        </p:nvSpPr>
        <p:spPr bwMode="auto">
          <a:xfrm>
            <a:off x="8686800" y="6477000"/>
            <a:ext cx="4492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fld id="{0A475CF6-6B23-435A-A1E4-9E8EF6D1C21A}" type="slidenum">
              <a:rPr lang="ko-KR" altLang="en-US" sz="1400" b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pPr eaLnBrk="1" latinLnBrk="1" hangingPunct="1">
                <a:defRPr/>
              </a:pPr>
              <a:t>‹#›</a:t>
            </a:fld>
            <a:endParaRPr lang="en-US" altLang="ko-KR" sz="1400" b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0960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0960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050798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과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 userDrawn="1"/>
        </p:nvSpPr>
        <p:spPr bwMode="auto">
          <a:xfrm>
            <a:off x="8686800" y="6477000"/>
            <a:ext cx="4492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fld id="{ACC4BB43-D17A-4953-8EE3-6014C32E9D4E}" type="slidenum">
              <a:rPr lang="ko-KR" altLang="en-US" sz="1400" b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pPr eaLnBrk="1" latinLnBrk="1" hangingPunct="1">
                <a:defRPr/>
              </a:pPr>
              <a:t>‹#›</a:t>
            </a:fld>
            <a:endParaRPr lang="en-US" altLang="ko-KR" sz="1400" b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-1" y="764704"/>
            <a:ext cx="9136063" cy="547260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427E48AB-2A3D-4859-B338-4DC8BD38C7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07904" y="0"/>
            <a:ext cx="5428159" cy="685800"/>
          </a:xfrm>
        </p:spPr>
        <p:txBody>
          <a:bodyPr anchor="b"/>
          <a:lstStyle>
            <a:lvl1pPr marL="0" indent="0" algn="r">
              <a:buNone/>
              <a:defRPr sz="2800" b="1">
                <a:solidFill>
                  <a:srgbClr val="66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85304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과제_프로젝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 userDrawn="1"/>
        </p:nvSpPr>
        <p:spPr bwMode="auto">
          <a:xfrm>
            <a:off x="8686800" y="6477000"/>
            <a:ext cx="4492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fld id="{ACC4BB43-D17A-4953-8EE3-6014C32E9D4E}" type="slidenum">
              <a:rPr lang="ko-KR" altLang="en-US" sz="1400" b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pPr eaLnBrk="1" latinLnBrk="1" hangingPunct="1">
                <a:defRPr/>
              </a:pPr>
              <a:t>‹#›</a:t>
            </a:fld>
            <a:endParaRPr lang="en-US" altLang="ko-KR" sz="1400" b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427E48AB-2A3D-4859-B338-4DC8BD38C7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07904" y="0"/>
            <a:ext cx="5428159" cy="685800"/>
          </a:xfrm>
        </p:spPr>
        <p:txBody>
          <a:bodyPr anchor="b"/>
          <a:lstStyle>
            <a:lvl1pPr marL="0" indent="0" algn="r">
              <a:buNone/>
              <a:defRPr sz="2800" b="1">
                <a:solidFill>
                  <a:srgbClr val="66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45D70618-573F-480F-B9B9-AF5EA73456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1996008"/>
            <a:ext cx="3810000" cy="4241304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marL="514350" indent="-514350">
              <a:buFont typeface="+mj-lt"/>
              <a:buAutoNum type="arabicPeriod"/>
            </a:pPr>
            <a:endParaRPr lang="en-US" altLang="ko-KR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A2F66D-97DA-44B7-A6F9-5F37704137EE}"/>
              </a:ext>
            </a:extLst>
          </p:cNvPr>
          <p:cNvSpPr txBox="1"/>
          <p:nvPr userDrawn="1"/>
        </p:nvSpPr>
        <p:spPr>
          <a:xfrm>
            <a:off x="107504" y="716503"/>
            <a:ext cx="8928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rgbClr val="00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아래 프로젝트의 </a:t>
            </a:r>
            <a:r>
              <a:rPr lang="ko-KR" altLang="en-US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실행화면</a:t>
            </a:r>
            <a:r>
              <a:rPr lang="ko-KR" altLang="en-US" dirty="0">
                <a:solidFill>
                  <a:srgbClr val="00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스크린샷</a:t>
            </a:r>
            <a:r>
              <a:rPr lang="en-US" altLang="ko-KR" dirty="0">
                <a:solidFill>
                  <a:srgbClr val="00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activity_main.xml</a:t>
            </a:r>
            <a:r>
              <a:rPr lang="en-US" altLang="ko-KR" dirty="0">
                <a:solidFill>
                  <a:srgbClr val="00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MainActivity.java </a:t>
            </a:r>
            <a:r>
              <a:rPr lang="ko-KR" altLang="en-US" dirty="0">
                <a:solidFill>
                  <a:srgbClr val="00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ko-KR" altLang="en-US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추가 파일</a:t>
            </a:r>
            <a:r>
              <a:rPr lang="ko-KR" altLang="en-US" dirty="0">
                <a:solidFill>
                  <a:srgbClr val="00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정리한 후 압축해서 제출합니다</a:t>
            </a:r>
            <a:r>
              <a:rPr lang="en-US" altLang="ko-KR" dirty="0">
                <a:solidFill>
                  <a:srgbClr val="00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solidFill>
                <a:srgbClr val="0033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27995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과제_프로젝트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C78B32-DB99-4344-BCCB-06A75A3361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40200" y="1996032"/>
            <a:ext cx="4995863" cy="4385296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Text Box 8"/>
          <p:cNvSpPr txBox="1">
            <a:spLocks noChangeArrowheads="1"/>
          </p:cNvSpPr>
          <p:nvPr userDrawn="1"/>
        </p:nvSpPr>
        <p:spPr bwMode="auto">
          <a:xfrm>
            <a:off x="8686800" y="6477000"/>
            <a:ext cx="4492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fld id="{ACC4BB43-D17A-4953-8EE3-6014C32E9D4E}" type="slidenum">
              <a:rPr lang="ko-KR" altLang="en-US" sz="1400" b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pPr eaLnBrk="1" latinLnBrk="1" hangingPunct="1">
                <a:defRPr/>
              </a:pPr>
              <a:t>‹#›</a:t>
            </a:fld>
            <a:endParaRPr lang="en-US" altLang="ko-KR" sz="1400" b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427E48AB-2A3D-4859-B338-4DC8BD38C7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07904" y="0"/>
            <a:ext cx="5428159" cy="685800"/>
          </a:xfrm>
        </p:spPr>
        <p:txBody>
          <a:bodyPr anchor="b"/>
          <a:lstStyle>
            <a:lvl1pPr marL="0" indent="0" algn="r">
              <a:buNone/>
              <a:defRPr sz="2800" b="1">
                <a:solidFill>
                  <a:srgbClr val="66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45D70618-573F-480F-B9B9-AF5EA73456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1996008"/>
            <a:ext cx="3810000" cy="4241304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marL="514350" indent="-514350">
              <a:buFont typeface="+mj-lt"/>
              <a:buAutoNum type="arabicPeriod"/>
            </a:pPr>
            <a:endParaRPr lang="en-US" altLang="ko-KR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A2F66D-97DA-44B7-A6F9-5F37704137EE}"/>
              </a:ext>
            </a:extLst>
          </p:cNvPr>
          <p:cNvSpPr txBox="1"/>
          <p:nvPr userDrawn="1"/>
        </p:nvSpPr>
        <p:spPr>
          <a:xfrm>
            <a:off x="107504" y="716503"/>
            <a:ext cx="8928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rgbClr val="00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아래 프로젝트의 </a:t>
            </a:r>
            <a:r>
              <a:rPr lang="ko-KR" altLang="en-US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실행화면</a:t>
            </a:r>
            <a:r>
              <a:rPr lang="ko-KR" altLang="en-US" dirty="0">
                <a:solidFill>
                  <a:srgbClr val="00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스크린샷</a:t>
            </a:r>
            <a:r>
              <a:rPr lang="en-US" altLang="ko-KR" dirty="0">
                <a:solidFill>
                  <a:srgbClr val="00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activity_main.xml</a:t>
            </a:r>
            <a:r>
              <a:rPr lang="en-US" altLang="ko-KR" dirty="0">
                <a:solidFill>
                  <a:srgbClr val="00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MainActivity.java </a:t>
            </a:r>
            <a:r>
              <a:rPr lang="ko-KR" altLang="en-US" dirty="0">
                <a:solidFill>
                  <a:srgbClr val="00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ko-KR" altLang="en-US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추가 파일</a:t>
            </a:r>
            <a:r>
              <a:rPr lang="ko-KR" altLang="en-US" dirty="0">
                <a:solidFill>
                  <a:srgbClr val="00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정리한 후 압축해서 제출합니다</a:t>
            </a:r>
            <a:r>
              <a:rPr lang="en-US" altLang="ko-KR" dirty="0">
                <a:solidFill>
                  <a:srgbClr val="00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solidFill>
                <a:srgbClr val="0033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20400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영단어 과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5004048" cy="685800"/>
          </a:xfrm>
        </p:spPr>
        <p:txBody>
          <a:bodyPr/>
          <a:lstStyle>
            <a:lvl1pPr>
              <a:defRPr sz="2800">
                <a:solidFill>
                  <a:srgbClr val="6600FF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1D9252-850D-49CC-AAF0-4834565B6B9E}"/>
              </a:ext>
            </a:extLst>
          </p:cNvPr>
          <p:cNvSpPr txBox="1"/>
          <p:nvPr userDrawn="1"/>
        </p:nvSpPr>
        <p:spPr>
          <a:xfrm>
            <a:off x="3275856" y="6536377"/>
            <a:ext cx="5832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♥ 이 슬라이드를 출력한 후 발음과 뜻을 써서 제출하세요</a:t>
            </a:r>
            <a:r>
              <a:rPr lang="en-US" altLang="ko-KR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(!</a:t>
            </a:r>
            <a:r>
              <a:rPr lang="ko-KR" altLang="en-US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뒷면은 연습 </a:t>
            </a:r>
            <a:r>
              <a:rPr lang="ko-KR" altLang="en-US" sz="1200" dirty="0" err="1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깜지</a:t>
            </a:r>
            <a:r>
              <a:rPr lang="en-US" altLang="ko-KR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!)</a:t>
            </a:r>
            <a:r>
              <a:rPr lang="ko-KR" altLang="en-US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♥ 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FC6DD0ED-1AEA-4B62-B727-75EC2BBFB911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04048" y="6896"/>
            <a:ext cx="208823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9pPr>
          </a:lstStyle>
          <a:p>
            <a:r>
              <a:rPr lang="ko-KR" altLang="en-US" kern="0" dirty="0">
                <a:solidFill>
                  <a:srgbClr val="C00000"/>
                </a:solidFill>
              </a:rPr>
              <a:t>관련 </a:t>
            </a:r>
            <a:r>
              <a:rPr lang="ko-KR" altLang="en-US" kern="0" dirty="0" err="1">
                <a:solidFill>
                  <a:srgbClr val="C00000"/>
                </a:solidFill>
              </a:rPr>
              <a:t>영단어</a:t>
            </a:r>
            <a:endParaRPr lang="ko-KR" altLang="en-US" kern="0" dirty="0">
              <a:solidFill>
                <a:srgbClr val="C00000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AE3456-E319-4CAF-A67D-E4B08494CE49}"/>
              </a:ext>
            </a:extLst>
          </p:cNvPr>
          <p:cNvGraphicFramePr>
            <a:graphicFrameLocks noGrp="1"/>
          </p:cNvGraphicFramePr>
          <p:nvPr userDrawn="1">
            <p:extLst/>
          </p:nvPr>
        </p:nvGraphicFramePr>
        <p:xfrm>
          <a:off x="7020272" y="44624"/>
          <a:ext cx="2051720" cy="609600"/>
        </p:xfrm>
        <a:graphic>
          <a:graphicData uri="http://schemas.openxmlformats.org/drawingml/2006/table">
            <a:tbl>
              <a:tblPr firstRow="1" bandRow="1">
                <a:tableStyleId>{306799F8-075E-4A3A-A7F6-7FBC6576F1A4}</a:tableStyleId>
              </a:tblPr>
              <a:tblGrid>
                <a:gridCol w="648072">
                  <a:extLst>
                    <a:ext uri="{9D8B030D-6E8A-4147-A177-3AD203B41FA5}">
                      <a16:colId xmlns:a16="http://schemas.microsoft.com/office/drawing/2014/main" val="3927066873"/>
                    </a:ext>
                  </a:extLst>
                </a:gridCol>
                <a:gridCol w="1403648">
                  <a:extLst>
                    <a:ext uri="{9D8B030D-6E8A-4147-A177-3AD203B41FA5}">
                      <a16:colId xmlns:a16="http://schemas.microsoft.com/office/drawing/2014/main" val="1734211722"/>
                    </a:ext>
                  </a:extLst>
                </a:gridCol>
              </a:tblGrid>
              <a:tr h="2992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학번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5220716"/>
                  </a:ext>
                </a:extLst>
              </a:tr>
              <a:tr h="2992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성명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286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6586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 userDrawn="1"/>
        </p:nvSpPr>
        <p:spPr bwMode="auto">
          <a:xfrm>
            <a:off x="8686800" y="6477000"/>
            <a:ext cx="4492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fld id="{ACC4BB43-D17A-4953-8EE3-6014C32E9D4E}" type="slidenum">
              <a:rPr lang="ko-KR" altLang="en-US" sz="1400" b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pPr eaLnBrk="1" latinLnBrk="1" hangingPunct="1">
                <a:defRPr/>
              </a:pPr>
              <a:t>‹#›</a:t>
            </a:fld>
            <a:endParaRPr lang="en-US" altLang="ko-KR" sz="1400" b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-1" y="764704"/>
            <a:ext cx="9136063" cy="547260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661478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558796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 userDrawn="1"/>
        </p:nvSpPr>
        <p:spPr bwMode="auto">
          <a:xfrm>
            <a:off x="8686800" y="6477000"/>
            <a:ext cx="4492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fld id="{FDA805A2-9F84-45BE-8BD7-1E51A1DF9424}" type="slidenum">
              <a:rPr lang="ko-KR" altLang="en-US" sz="1400" b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pPr eaLnBrk="1" latinLnBrk="1" hangingPunct="1">
                <a:defRPr/>
              </a:pPr>
              <a:t>‹#›</a:t>
            </a:fld>
            <a:endParaRPr lang="en-US" altLang="ko-KR" sz="1400" b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990600"/>
            <a:ext cx="38100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38100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712745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8"/>
          <p:cNvSpPr txBox="1">
            <a:spLocks noChangeArrowheads="1"/>
          </p:cNvSpPr>
          <p:nvPr userDrawn="1"/>
        </p:nvSpPr>
        <p:spPr bwMode="auto">
          <a:xfrm>
            <a:off x="8686800" y="6477000"/>
            <a:ext cx="4492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fld id="{6C673D2B-2176-422C-BDB0-5953B7D33B07}" type="slidenum">
              <a:rPr lang="ko-KR" altLang="en-US" sz="1400" b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pPr eaLnBrk="1" latinLnBrk="1" hangingPunct="1">
                <a:defRPr/>
              </a:pPr>
              <a:t>‹#›</a:t>
            </a:fld>
            <a:endParaRPr lang="en-US" altLang="ko-KR" sz="1400" b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403123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8"/>
          <p:cNvSpPr txBox="1">
            <a:spLocks noChangeArrowheads="1"/>
          </p:cNvSpPr>
          <p:nvPr userDrawn="1"/>
        </p:nvSpPr>
        <p:spPr bwMode="auto">
          <a:xfrm>
            <a:off x="8686800" y="6477000"/>
            <a:ext cx="4492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fld id="{F99C861F-004C-424B-9569-FE0C21EF01CB}" type="slidenum">
              <a:rPr lang="ko-KR" altLang="en-US" sz="1400" b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pPr eaLnBrk="1" latinLnBrk="1" hangingPunct="1">
                <a:defRPr/>
              </a:pPr>
              <a:t>‹#›</a:t>
            </a:fld>
            <a:endParaRPr lang="en-US" altLang="ko-KR" sz="1400" b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59115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8"/>
          <p:cNvSpPr txBox="1">
            <a:spLocks noChangeArrowheads="1"/>
          </p:cNvSpPr>
          <p:nvPr userDrawn="1"/>
        </p:nvSpPr>
        <p:spPr bwMode="auto">
          <a:xfrm>
            <a:off x="8686800" y="6477000"/>
            <a:ext cx="4492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fld id="{CBD91C17-14B1-44CE-9E26-0CBD86419593}" type="slidenum">
              <a:rPr lang="ko-KR" altLang="en-US" sz="1400" b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pPr eaLnBrk="1" latinLnBrk="1" hangingPunct="1">
                <a:defRPr/>
              </a:pPr>
              <a:t>‹#›</a:t>
            </a:fld>
            <a:endParaRPr lang="en-US" altLang="ko-KR" sz="1400" b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2361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 userDrawn="1"/>
        </p:nvSpPr>
        <p:spPr bwMode="auto">
          <a:xfrm>
            <a:off x="8686800" y="6477000"/>
            <a:ext cx="4492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fld id="{31B02950-17C8-4D4B-A3D7-A450EC9EA412}" type="slidenum">
              <a:rPr lang="ko-KR" altLang="en-US" sz="1400" b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pPr eaLnBrk="1" latinLnBrk="1" hangingPunct="1">
                <a:defRPr/>
              </a:pPr>
              <a:t>‹#›</a:t>
            </a:fld>
            <a:endParaRPr lang="en-US" altLang="ko-KR" sz="1400" b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470125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 userDrawn="1"/>
        </p:nvSpPr>
        <p:spPr bwMode="auto">
          <a:xfrm>
            <a:off x="8686800" y="6477000"/>
            <a:ext cx="4492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fld id="{ADBA0897-1EFA-448E-9460-89BA3CE19E1B}" type="slidenum">
              <a:rPr lang="ko-KR" altLang="en-US" sz="1400" b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pPr eaLnBrk="1" latinLnBrk="1" hangingPunct="1">
                <a:defRPr/>
              </a:pPr>
              <a:t>‹#›</a:t>
            </a:fld>
            <a:endParaRPr lang="en-US" altLang="ko-KR" sz="1400" b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084949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90600"/>
            <a:ext cx="77724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28" name="Rectangle 10"/>
          <p:cNvSpPr>
            <a:spLocks noChangeArrowheads="1"/>
          </p:cNvSpPr>
          <p:nvPr userDrawn="1"/>
        </p:nvSpPr>
        <p:spPr bwMode="auto">
          <a:xfrm>
            <a:off x="0" y="6248400"/>
            <a:ext cx="9144000" cy="76200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1029" name="Line 12"/>
          <p:cNvSpPr>
            <a:spLocks noChangeShapeType="1"/>
          </p:cNvSpPr>
          <p:nvPr userDrawn="1"/>
        </p:nvSpPr>
        <p:spPr bwMode="auto">
          <a:xfrm>
            <a:off x="0" y="685800"/>
            <a:ext cx="9144000" cy="0"/>
          </a:xfrm>
          <a:prstGeom prst="line">
            <a:avLst/>
          </a:prstGeom>
          <a:noFill/>
          <a:ln w="25400">
            <a:solidFill>
              <a:srgbClr val="3399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30" name="TextBox 8"/>
          <p:cNvSpPr txBox="1">
            <a:spLocks noChangeArrowheads="1"/>
          </p:cNvSpPr>
          <p:nvPr userDrawn="1"/>
        </p:nvSpPr>
        <p:spPr bwMode="auto">
          <a:xfrm>
            <a:off x="4024313" y="6324600"/>
            <a:ext cx="11080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ko-KR" altLang="en-US" sz="1200">
                <a:latin typeface="맑은 고딕" pitchFamily="50" charset="-127"/>
                <a:ea typeface="맑은 고딕" pitchFamily="50" charset="-127"/>
              </a:rPr>
              <a:t>컴퓨터공학과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426E2ED-A6B8-4D4A-A327-B9DB99EE94C1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" y="6323564"/>
            <a:ext cx="2915816" cy="534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1" r:id="rId2"/>
    <p:sldLayoutId id="2147483710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1" r:id="rId12"/>
    <p:sldLayoutId id="2147483722" r:id="rId13"/>
    <p:sldLayoutId id="2147483723" r:id="rId14"/>
    <p:sldLayoutId id="2147483720" r:id="rId15"/>
  </p:sldLayoutIdLst>
  <p:hf sldNum="0"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44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44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44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44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44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44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44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44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44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rgbClr val="660033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buChar char="–"/>
        <a:defRPr kumimoji="1" sz="2800">
          <a:solidFill>
            <a:srgbClr val="003300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eveloper.android.com/studio/index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679700"/>
            <a:ext cx="9144000" cy="1470025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CHAP.1 </a:t>
            </a:r>
            <a:br>
              <a:rPr lang="en-US" altLang="ko-KR" dirty="0"/>
            </a:br>
            <a:r>
              <a:rPr lang="ko-KR" altLang="en-US" dirty="0"/>
              <a:t>안드로이드 기초 사항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A22990E-56C4-46B5-A3F2-9F189223BC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090" y="3645024"/>
            <a:ext cx="3643414" cy="255532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err="1"/>
              <a:t>안드로이드의</a:t>
            </a:r>
            <a:r>
              <a:rPr lang="ko-KR" altLang="en-US" dirty="0"/>
              <a:t> 특징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z="2400" b="1" dirty="0"/>
              <a:t>리눅스 커널 기반</a:t>
            </a:r>
            <a:endParaRPr lang="en-US" altLang="ko-KR" sz="2400" b="1" dirty="0"/>
          </a:p>
          <a:p>
            <a:r>
              <a:rPr lang="ko-KR" altLang="en-US" sz="2400" b="1" dirty="0"/>
              <a:t>애플리케이션 프레임워크</a:t>
            </a:r>
            <a:r>
              <a:rPr lang="en-US" altLang="ko-KR" sz="2400" b="1" dirty="0"/>
              <a:t>(Application Framework) </a:t>
            </a:r>
          </a:p>
          <a:p>
            <a:r>
              <a:rPr lang="ko-KR" altLang="en-US" sz="2400" b="1" dirty="0"/>
              <a:t>자바 언어 사용</a:t>
            </a:r>
            <a:r>
              <a:rPr lang="en-US" altLang="ko-KR" sz="2400" b="1" dirty="0"/>
              <a:t>: </a:t>
            </a:r>
            <a:r>
              <a:rPr lang="ko-KR" altLang="en-US" sz="2400" b="1" dirty="0"/>
              <a:t>안드로이드 애플리케이션은 </a:t>
            </a:r>
            <a:r>
              <a:rPr lang="ko-KR" altLang="en-US" sz="2400" b="1" dirty="0">
                <a:solidFill>
                  <a:srgbClr val="7030A0"/>
                </a:solidFill>
              </a:rPr>
              <a:t>자바</a:t>
            </a:r>
            <a:r>
              <a:rPr lang="ko-KR" altLang="en-US" sz="2400" b="1" dirty="0"/>
              <a:t>나 </a:t>
            </a:r>
            <a:r>
              <a:rPr lang="ko-KR" altLang="en-US" sz="2400" b="1" dirty="0" err="1">
                <a:solidFill>
                  <a:srgbClr val="7030A0"/>
                </a:solidFill>
              </a:rPr>
              <a:t>코틀린</a:t>
            </a:r>
            <a:r>
              <a:rPr lang="ko-KR" altLang="en-US" sz="2400" b="1" dirty="0"/>
              <a:t> 언어로 작성</a:t>
            </a:r>
            <a:r>
              <a:rPr lang="en-US" altLang="ko-KR" sz="2400" b="1" dirty="0"/>
              <a:t> </a:t>
            </a:r>
          </a:p>
          <a:p>
            <a:r>
              <a:rPr lang="ko-KR" altLang="en-US" sz="2400" b="1" dirty="0"/>
              <a:t>최적화된 그래픽</a:t>
            </a:r>
            <a:r>
              <a:rPr lang="en-US" altLang="ko-KR" sz="2400" b="1" dirty="0"/>
              <a:t>(Optimized graphics)</a:t>
            </a:r>
            <a:endParaRPr lang="ko-KR" altLang="en-US" sz="2400" b="1" dirty="0"/>
          </a:p>
          <a:p>
            <a:r>
              <a:rPr lang="en-US" altLang="ko-KR" sz="2400" b="1" dirty="0"/>
              <a:t>3D </a:t>
            </a:r>
            <a:r>
              <a:rPr lang="ko-KR" altLang="en-US" sz="2400" b="1" dirty="0"/>
              <a:t>그래픽은 </a:t>
            </a:r>
            <a:r>
              <a:rPr lang="en-US" altLang="ko-KR" sz="2400" b="1" dirty="0"/>
              <a:t>OpenGL ES 2.0 </a:t>
            </a:r>
            <a:r>
              <a:rPr lang="ko-KR" altLang="en-US" sz="2400" b="1" dirty="0"/>
              <a:t>규격에 기반</a:t>
            </a:r>
            <a:endParaRPr lang="en-US" altLang="ko-KR" sz="2400" b="1" dirty="0"/>
          </a:p>
          <a:p>
            <a:r>
              <a:rPr lang="en-US" altLang="ko-KR" sz="2400" b="1" dirty="0"/>
              <a:t>SQLite </a:t>
            </a:r>
            <a:r>
              <a:rPr lang="ko-KR" altLang="en-US" sz="2400" b="1" dirty="0"/>
              <a:t>데이터베이스 지원</a:t>
            </a:r>
            <a:endParaRPr lang="en-US" altLang="ko-KR" sz="2400" b="1" dirty="0"/>
          </a:p>
          <a:p>
            <a:r>
              <a:rPr lang="ko-KR" altLang="en-US" sz="2400" b="1" dirty="0"/>
              <a:t>각종 오디오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비디오 규격 지원 </a:t>
            </a:r>
            <a:r>
              <a:rPr lang="en-US" altLang="ko-KR" sz="2400" b="1" dirty="0"/>
              <a:t>: MPEG4, H.264, MP3, AAC, AMR, JPG, PNG, GIF</a:t>
            </a:r>
          </a:p>
          <a:p>
            <a:r>
              <a:rPr lang="ko-KR" altLang="en-US" sz="2400" b="1" dirty="0"/>
              <a:t>블루투스</a:t>
            </a:r>
            <a:r>
              <a:rPr lang="en-US" altLang="ko-KR" sz="2400" b="1" dirty="0"/>
              <a:t>, EDGE, 3G, </a:t>
            </a:r>
            <a:r>
              <a:rPr lang="en-US" altLang="ko-KR" sz="2400" b="1" dirty="0" err="1"/>
              <a:t>WiFi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통신 지원</a:t>
            </a:r>
          </a:p>
          <a:p>
            <a:r>
              <a:rPr lang="ko-KR" altLang="en-US" sz="2400" b="1" dirty="0"/>
              <a:t>카메라</a:t>
            </a:r>
            <a:r>
              <a:rPr lang="en-US" altLang="ko-KR" sz="2400" b="1" dirty="0"/>
              <a:t>, GPS, </a:t>
            </a:r>
            <a:r>
              <a:rPr lang="ko-KR" altLang="en-US" sz="2400" b="1" dirty="0"/>
              <a:t>나침반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가속도계 지원</a:t>
            </a:r>
          </a:p>
          <a:p>
            <a:r>
              <a:rPr lang="ko-KR" altLang="en-US" sz="2400" b="1" dirty="0"/>
              <a:t>풍부한 개발 환경 제공 장치</a:t>
            </a:r>
            <a:r>
              <a:rPr lang="en-US" altLang="ko-KR" sz="2400" b="1" dirty="0"/>
              <a:t>: </a:t>
            </a:r>
            <a:r>
              <a:rPr lang="ko-KR" altLang="en-US" sz="2400" b="1" dirty="0"/>
              <a:t>에뮬레이터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메모리와 성능 프로파일링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안드로이드 스튜디오 제공</a:t>
            </a:r>
            <a:endParaRPr lang="ko-KR" altLang="en-US" sz="2400" dirty="0"/>
          </a:p>
        </p:txBody>
      </p:sp>
      <p:sp>
        <p:nvSpPr>
          <p:cNvPr id="2355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rgbClr val="66003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har char="–"/>
              <a:defRPr kumimoji="1" sz="2800">
                <a:solidFill>
                  <a:srgbClr val="0033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ko-KR" altLang="en-US" sz="2400">
              <a:solidFill>
                <a:schemeClr val="tx1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</p:spTree>
  </p:cSld>
  <p:clrMapOvr>
    <a:masterClrMapping/>
  </p:clrMapOvr>
  <p:extLst mod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err="1"/>
              <a:t>안드로이드의</a:t>
            </a:r>
            <a:r>
              <a:rPr lang="ko-KR" altLang="en-US" dirty="0"/>
              <a:t> 구조</a:t>
            </a:r>
          </a:p>
        </p:txBody>
      </p:sp>
      <p:pic>
        <p:nvPicPr>
          <p:cNvPr id="5" name="그림 4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1509A540-D83C-4A35-98AB-A87FC7A23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724994"/>
            <a:ext cx="6507048" cy="6088382"/>
          </a:xfrm>
          <a:prstGeom prst="rect">
            <a:avLst/>
          </a:prstGeom>
        </p:spPr>
      </p:pic>
    </p:spTree>
  </p:cSld>
  <p:clrMapOvr>
    <a:masterClrMapping/>
  </p:clrMapOvr>
  <p:extLst mod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C2B59-BCB3-485A-DCDF-D6EEB377A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안드로이드 개발 준비 사항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3797A6A-4280-9539-3A9A-110449B8A5B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자바</a:t>
            </a:r>
            <a:r>
              <a:rPr lang="en-US" altLang="ko-KR" dirty="0"/>
              <a:t>(Java) </a:t>
            </a:r>
            <a:r>
              <a:rPr lang="ko-KR" altLang="en-US" dirty="0"/>
              <a:t>언어에 대한 상당한 지식과 경험</a:t>
            </a:r>
            <a:endParaRPr lang="en-US" altLang="ko-KR" dirty="0"/>
          </a:p>
          <a:p>
            <a:r>
              <a:rPr lang="en-US" altLang="ko-KR" dirty="0"/>
              <a:t>XML</a:t>
            </a:r>
            <a:r>
              <a:rPr lang="ko-KR" altLang="en-US" dirty="0"/>
              <a:t>의 이해</a:t>
            </a:r>
          </a:p>
          <a:p>
            <a:r>
              <a:rPr lang="ko-KR" altLang="en-US" dirty="0"/>
              <a:t>안드로이드 스튜디오의 사용법</a:t>
            </a:r>
          </a:p>
          <a:p>
            <a:r>
              <a:rPr lang="ko-KR" altLang="en-US" dirty="0"/>
              <a:t>안드로이드 기능에 대한 이해 </a:t>
            </a:r>
            <a:endParaRPr lang="en-US" altLang="ko-KR" dirty="0"/>
          </a:p>
          <a:p>
            <a:pPr lvl="1"/>
            <a:r>
              <a:rPr lang="ko-KR" altLang="en-US" dirty="0"/>
              <a:t>개발하려면 먼저 사용해 보아야 한다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파워 유저가 되자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3259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안드로이드</a:t>
            </a:r>
            <a:r>
              <a:rPr lang="ko-KR" altLang="en-US" dirty="0"/>
              <a:t> 개발 도구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Open</a:t>
            </a:r>
            <a:r>
              <a:rPr lang="ko-KR" altLang="en-US" b="1" dirty="0"/>
              <a:t> </a:t>
            </a:r>
            <a:r>
              <a:rPr lang="en-US" altLang="ko-KR" b="1" dirty="0"/>
              <a:t>JDK (Java Development Kit)</a:t>
            </a:r>
            <a:endParaRPr lang="ko-KR" altLang="en-US" dirty="0"/>
          </a:p>
          <a:p>
            <a:pPr fontAlgn="base"/>
            <a:r>
              <a:rPr lang="ko-KR" altLang="en-US" b="1" dirty="0"/>
              <a:t>안드로이드 스튜디오 </a:t>
            </a:r>
            <a:r>
              <a:rPr lang="en-US" altLang="ko-KR" b="1" dirty="0"/>
              <a:t>(Android Studio)</a:t>
            </a:r>
            <a:endParaRPr lang="ko-KR" altLang="en-US" dirty="0"/>
          </a:p>
          <a:p>
            <a:pPr fontAlgn="base"/>
            <a:r>
              <a:rPr lang="ko-KR" altLang="en-US" b="1" dirty="0"/>
              <a:t>안드로이드 </a:t>
            </a:r>
            <a:r>
              <a:rPr lang="en-US" altLang="ko-KR" b="1" dirty="0"/>
              <a:t>SDK (S/W Development Kit)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32125" y="3503619"/>
            <a:ext cx="5346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</a:t>
            </a:r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스튜디오</a:t>
            </a:r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번들 안에 포함</a:t>
            </a:r>
          </a:p>
        </p:txBody>
      </p:sp>
      <p:cxnSp>
        <p:nvCxnSpPr>
          <p:cNvPr id="8" name="직선 화살표 연결선 7"/>
          <p:cNvCxnSpPr>
            <a:cxnSpLocks/>
          </p:cNvCxnSpPr>
          <p:nvPr/>
        </p:nvCxnSpPr>
        <p:spPr>
          <a:xfrm flipH="1" flipV="1">
            <a:off x="3203848" y="2420888"/>
            <a:ext cx="288032" cy="10801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6580E94-F812-4914-A600-A2065ACE0705}"/>
              </a:ext>
            </a:extLst>
          </p:cNvPr>
          <p:cNvCxnSpPr>
            <a:cxnSpLocks/>
          </p:cNvCxnSpPr>
          <p:nvPr/>
        </p:nvCxnSpPr>
        <p:spPr>
          <a:xfrm flipH="1" flipV="1">
            <a:off x="1835696" y="1340768"/>
            <a:ext cx="1656185" cy="21602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86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extLst mod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0594D0-1A73-5388-3433-2EE444DAF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안드로이드 앱 개발용 컴퓨터</a:t>
            </a:r>
          </a:p>
        </p:txBody>
      </p:sp>
      <p:pic>
        <p:nvPicPr>
          <p:cNvPr id="7" name="내용 개체 틀 6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EE8E842F-BE93-B1D9-9061-8A88DCE023A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4784"/>
            <a:ext cx="9144000" cy="2998520"/>
          </a:xfrm>
        </p:spPr>
      </p:pic>
    </p:spTree>
    <p:extLst>
      <p:ext uri="{BB962C8B-B14F-4D97-AF65-F5344CB8AC3E}">
        <p14:creationId xmlns:p14="http://schemas.microsoft.com/office/powerpoint/2010/main" val="1050725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036ECA-F2E2-4642-B95F-2CCDBD6FA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안드로이드</a:t>
            </a:r>
            <a:r>
              <a:rPr lang="en-US" altLang="ko-KR" dirty="0"/>
              <a:t> </a:t>
            </a:r>
            <a:r>
              <a:rPr lang="ko-KR" altLang="en-US" dirty="0"/>
              <a:t>개발 언어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2CB5F4-3F2E-4F57-88C9-2FDC13788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자바</a:t>
            </a:r>
            <a:r>
              <a:rPr lang="en-US" altLang="ko-KR" dirty="0"/>
              <a:t>(java) </a:t>
            </a:r>
          </a:p>
          <a:p>
            <a:r>
              <a:rPr lang="ko-KR" altLang="en-US" dirty="0" err="1"/>
              <a:t>코틀린</a:t>
            </a:r>
            <a:r>
              <a:rPr lang="en-US" altLang="ko-KR" dirty="0"/>
              <a:t>(</a:t>
            </a:r>
            <a:r>
              <a:rPr lang="en-US" altLang="ko-KR" dirty="0" err="1"/>
              <a:t>kotlin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CA2883-5C7F-4DA2-ABD7-34FFADE30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28" y="3140968"/>
            <a:ext cx="9142104" cy="1853933"/>
          </a:xfrm>
          <a:prstGeom prst="rect">
            <a:avLst/>
          </a:prstGeom>
        </p:spPr>
      </p:pic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EFE562A9-DC63-45AD-B6EE-F5F3845974F2}"/>
              </a:ext>
            </a:extLst>
          </p:cNvPr>
          <p:cNvSpPr/>
          <p:nvPr/>
        </p:nvSpPr>
        <p:spPr>
          <a:xfrm rot="5400000">
            <a:off x="2687922" y="606464"/>
            <a:ext cx="504055" cy="964553"/>
          </a:xfrm>
          <a:prstGeom prst="downArrow">
            <a:avLst>
              <a:gd name="adj1" fmla="val 50000"/>
              <a:gd name="adj2" fmla="val 811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77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952922-48AB-429F-B0B0-26BAC1052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이종 개발 환경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F905230-F157-0C67-F223-451D66CCFBA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안드로이드 애플리케이션은 </a:t>
            </a:r>
            <a:r>
              <a:rPr lang="en-US" altLang="ko-KR" dirty="0"/>
              <a:t>PC</a:t>
            </a:r>
            <a:r>
              <a:rPr lang="ko-KR" altLang="en-US" dirty="0"/>
              <a:t>에서 안드로이드 스튜디오와 같은 도구를 이용하여서 개발되고 에뮬레이터에서 실행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7" name="그림 6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89D2E48F-4B2C-0590-8863-55DB3AF1A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5" y="2420888"/>
            <a:ext cx="7524249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59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8F429-2414-DC00-37D1-7FEB481D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안드로이드 개발 환경 구축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FF01369-308D-8345-DF88-5DC801B7682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3000" dirty="0"/>
              <a:t>안드로이드 개발 환경은 다음과 같은 순서로 구축</a:t>
            </a:r>
            <a:endParaRPr lang="en-US" altLang="ko-KR" sz="3000" dirty="0"/>
          </a:p>
          <a:p>
            <a:r>
              <a:rPr lang="ko-KR" altLang="en-US" sz="3000" dirty="0"/>
              <a:t>아래 그림에서 왼쪽은 필수적인 과정이고</a:t>
            </a:r>
            <a:r>
              <a:rPr lang="en-US" altLang="ko-KR" sz="3000" dirty="0"/>
              <a:t>,</a:t>
            </a:r>
            <a:r>
              <a:rPr lang="ko-KR" altLang="en-US" sz="3000" dirty="0"/>
              <a:t> 오른쪽은 선택 사항</a:t>
            </a:r>
          </a:p>
        </p:txBody>
      </p:sp>
      <p:pic>
        <p:nvPicPr>
          <p:cNvPr id="7" name="그림 6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2943EB06-B165-8B50-9D0F-39388514D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92896"/>
            <a:ext cx="8239796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73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안드로이드</a:t>
            </a:r>
            <a:r>
              <a:rPr lang="ko-KR" altLang="en-US" b="1" dirty="0"/>
              <a:t> 스튜디오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504" y="836712"/>
            <a:ext cx="8928992" cy="5105400"/>
          </a:xfrm>
        </p:spPr>
        <p:txBody>
          <a:bodyPr/>
          <a:lstStyle/>
          <a:p>
            <a:pPr lvl="0" fontAlgn="base"/>
            <a:r>
              <a:rPr lang="ko-KR" altLang="en-US" dirty="0" err="1"/>
              <a:t>그레이들</a:t>
            </a:r>
            <a:r>
              <a:rPr lang="en-US" altLang="ko-KR" dirty="0"/>
              <a:t>(</a:t>
            </a:r>
            <a:r>
              <a:rPr lang="en-US" altLang="ko-KR" dirty="0" err="1"/>
              <a:t>Gradle</a:t>
            </a:r>
            <a:r>
              <a:rPr lang="en-US" altLang="ko-KR" dirty="0"/>
              <a:t>) </a:t>
            </a:r>
            <a:r>
              <a:rPr lang="ko-KR" altLang="en-US" dirty="0"/>
              <a:t>기반의 유연한 </a:t>
            </a:r>
            <a:r>
              <a:rPr lang="ko-KR" altLang="en-US" dirty="0" err="1"/>
              <a:t>빌드</a:t>
            </a:r>
            <a:r>
              <a:rPr lang="ko-KR" altLang="en-US" dirty="0"/>
              <a:t> 시스템</a:t>
            </a:r>
          </a:p>
          <a:p>
            <a:pPr lvl="0" fontAlgn="base"/>
            <a:r>
              <a:rPr lang="ko-KR" altLang="en-US" dirty="0"/>
              <a:t>다중 </a:t>
            </a:r>
            <a:r>
              <a:rPr lang="en-US" altLang="ko-KR" dirty="0" err="1"/>
              <a:t>apk</a:t>
            </a:r>
            <a:r>
              <a:rPr lang="en-US" altLang="ko-KR" dirty="0"/>
              <a:t> </a:t>
            </a:r>
            <a:r>
              <a:rPr lang="ko-KR" altLang="en-US" dirty="0"/>
              <a:t>파일 생성 시스템</a:t>
            </a:r>
          </a:p>
          <a:p>
            <a:pPr lvl="0" fontAlgn="base"/>
            <a:r>
              <a:rPr lang="ko-KR" altLang="en-US" dirty="0"/>
              <a:t>앱의 공통 특징을 지원하는 코드 템플릿 제공</a:t>
            </a:r>
          </a:p>
          <a:p>
            <a:pPr lvl="0" fontAlgn="base"/>
            <a:r>
              <a:rPr lang="ko-KR" altLang="en-US" dirty="0"/>
              <a:t>마우스 </a:t>
            </a:r>
            <a:r>
              <a:rPr lang="ko-KR" altLang="en-US" dirty="0" err="1"/>
              <a:t>드래그앤</a:t>
            </a:r>
            <a:r>
              <a:rPr lang="ko-KR" altLang="en-US" dirty="0"/>
              <a:t> </a:t>
            </a:r>
            <a:r>
              <a:rPr lang="ko-KR" altLang="en-US" dirty="0" err="1"/>
              <a:t>드롭</a:t>
            </a:r>
            <a:r>
              <a:rPr lang="ko-KR" altLang="en-US" dirty="0"/>
              <a:t> 방식의 테마 편집이 가능한 레이아웃 에디터</a:t>
            </a:r>
          </a:p>
          <a:p>
            <a:pPr lvl="0" fontAlgn="base"/>
            <a:r>
              <a:rPr lang="ko-KR" altLang="en-US" dirty="0"/>
              <a:t>구글 클라우드 플랫폼 지원 내장</a:t>
            </a:r>
            <a:endParaRPr lang="en-US" altLang="ko-KR" dirty="0"/>
          </a:p>
          <a:p>
            <a:pPr lvl="1"/>
            <a:r>
              <a:rPr lang="ko-KR" altLang="en-US" dirty="0"/>
              <a:t>구글 클라우드 메시징과 앱 엔진을 쉽게 통합가능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2774617"/>
      </p:ext>
    </p:extLst>
  </p:cSld>
  <p:clrMapOvr>
    <a:masterClrMapping/>
  </p:clrMapOvr>
  <p:extLst mod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024B6D-5C24-4324-B0C7-982E30B71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137026"/>
            <a:ext cx="7431207" cy="4380206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BB4625A-6E5A-4B5D-A993-101B565FD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6712"/>
            <a:ext cx="9144000" cy="520642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안드로이드</a:t>
            </a:r>
            <a:r>
              <a:rPr lang="ko-KR" altLang="en-US" dirty="0"/>
              <a:t> 스튜디오 </a:t>
            </a:r>
            <a:r>
              <a:rPr lang="ko-KR" altLang="en-US" dirty="0">
                <a:hlinkClick r:id="rId4"/>
              </a:rPr>
              <a:t>설치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53706" y="779492"/>
            <a:ext cx="7382790" cy="461665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https://developer.android.com/studio/index.html</a:t>
            </a:r>
            <a:endParaRPr lang="ko-KR" altLang="en-US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CF1DF61-24A4-47A3-9BB6-4E0FFB3F8BA5}"/>
              </a:ext>
            </a:extLst>
          </p:cNvPr>
          <p:cNvSpPr/>
          <p:nvPr/>
        </p:nvSpPr>
        <p:spPr bwMode="auto">
          <a:xfrm>
            <a:off x="323528" y="4437112"/>
            <a:ext cx="3096344" cy="50405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5412182"/>
      </p:ext>
    </p:extLst>
  </p:cSld>
  <p:clrMapOvr>
    <a:masterClrMapping/>
  </p:clrMapOvr>
  <p:extLst mod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안드로이드 개발 도구를 성공적으로 설치한다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안드로이드 </a:t>
            </a:r>
            <a:r>
              <a:rPr lang="en-US" altLang="ko-KR" dirty="0"/>
              <a:t>AVD(Android Virtual Device)</a:t>
            </a:r>
            <a:r>
              <a:rPr lang="ko-KR" altLang="en-US" dirty="0"/>
              <a:t>를 사용해본다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Hello</a:t>
            </a:r>
            <a:r>
              <a:rPr lang="ko-KR" altLang="en-US" dirty="0"/>
              <a:t> 앱을 개발한다</a:t>
            </a:r>
            <a:r>
              <a:rPr lang="en-US" altLang="ko-KR" dirty="0"/>
              <a:t>.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</a:p>
        </p:txBody>
      </p:sp>
      <p:pic>
        <p:nvPicPr>
          <p:cNvPr id="5" name="그림 4" descr="텍스트, 스크린샷, 운영 체제, 멀티미디어이(가) 표시된 사진&#10;&#10;자동 생성된 설명">
            <a:extLst>
              <a:ext uri="{FF2B5EF4-FFF2-40B4-BE49-F238E27FC236}">
                <a16:creationId xmlns:a16="http://schemas.microsoft.com/office/drawing/2014/main" id="{CC96AA57-9C02-40DD-B7FC-E5CFCC3BA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916832"/>
            <a:ext cx="3456384" cy="427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58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안드로이드 스튜디오 설치 동의</a:t>
            </a:r>
          </a:p>
        </p:txBody>
      </p:sp>
      <p:pic>
        <p:nvPicPr>
          <p:cNvPr id="8" name="내용 개체 틀 8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BAA73B23-0855-4D6C-95B0-4D0F9D04F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9144000" cy="537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147089"/>
      </p:ext>
    </p:extLst>
  </p:cSld>
  <p:clrMapOvr>
    <a:masterClrMapping/>
  </p:clrMapOvr>
  <p:extLst mod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713046-47DF-45D8-8B13-BE57D76A1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안드로이드 스튜디오 설치 </a:t>
            </a:r>
            <a:r>
              <a:rPr lang="en-US" altLang="ko-KR" dirty="0"/>
              <a:t>- 1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AAECE5-F401-47E1-A983-C39429753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746702"/>
            <a:ext cx="8401739" cy="549061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8" name="Picture 11" descr="Mouse-L2">
            <a:extLst>
              <a:ext uri="{FF2B5EF4-FFF2-40B4-BE49-F238E27FC236}">
                <a16:creationId xmlns:a16="http://schemas.microsoft.com/office/drawing/2014/main" id="{00D13B1F-09B1-45E9-B25A-5103A2ED5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628800"/>
            <a:ext cx="476283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268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안드로이드 스튜디오 설치 </a:t>
            </a:r>
            <a:r>
              <a:rPr lang="en-US" altLang="ko-KR" dirty="0"/>
              <a:t>- 2</a:t>
            </a:r>
            <a:endParaRPr lang="ko-KR" altLang="en-US" dirty="0"/>
          </a:p>
        </p:txBody>
      </p:sp>
      <p:pic>
        <p:nvPicPr>
          <p:cNvPr id="4" name="내용 개체 틀 9">
            <a:extLst>
              <a:ext uri="{FF2B5EF4-FFF2-40B4-BE49-F238E27FC236}">
                <a16:creationId xmlns:a16="http://schemas.microsoft.com/office/drawing/2014/main" id="{98EDE393-A757-47EB-B997-FA1331E9708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463" y="1628800"/>
            <a:ext cx="9140537" cy="3573667"/>
          </a:xfrm>
        </p:spPr>
      </p:pic>
    </p:spTree>
    <p:extLst>
      <p:ext uri="{BB962C8B-B14F-4D97-AF65-F5344CB8AC3E}">
        <p14:creationId xmlns:p14="http://schemas.microsoft.com/office/powerpoint/2010/main" val="2092157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안드로이드 스튜디오 설치 </a:t>
            </a:r>
            <a:r>
              <a:rPr lang="en-US" altLang="ko-KR" dirty="0"/>
              <a:t>- 3</a:t>
            </a:r>
            <a:endParaRPr lang="ko-KR" altLang="en-US" dirty="0"/>
          </a:p>
        </p:txBody>
      </p:sp>
      <p:pic>
        <p:nvPicPr>
          <p:cNvPr id="6" name="내용 개체 틀 8">
            <a:extLst>
              <a:ext uri="{FF2B5EF4-FFF2-40B4-BE49-F238E27FC236}">
                <a16:creationId xmlns:a16="http://schemas.microsoft.com/office/drawing/2014/main" id="{2D02FD47-4C28-49B6-B6B3-464BA6140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43608" y="764704"/>
            <a:ext cx="7116456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4563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Android</a:t>
            </a:r>
            <a:r>
              <a:rPr lang="ko-KR" altLang="en-US" dirty="0"/>
              <a:t> </a:t>
            </a:r>
            <a:r>
              <a:rPr lang="en-US" altLang="ko-KR" dirty="0"/>
              <a:t>Studio</a:t>
            </a:r>
            <a:r>
              <a:rPr lang="ko-KR" altLang="en-US" dirty="0"/>
              <a:t> </a:t>
            </a:r>
            <a:r>
              <a:rPr lang="en-US" altLang="ko-KR" dirty="0"/>
              <a:t>Settings - 1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87D098C-FD3F-4A6A-93FB-63895D356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764704"/>
            <a:ext cx="9136063" cy="5472608"/>
          </a:xfrm>
        </p:spPr>
        <p:txBody>
          <a:bodyPr/>
          <a:lstStyle/>
          <a:p>
            <a:r>
              <a:rPr lang="en-US" altLang="ko-KR" dirty="0"/>
              <a:t>[Windows </a:t>
            </a:r>
            <a:r>
              <a:rPr lang="ko-KR" altLang="en-US" dirty="0"/>
              <a:t>시작</a:t>
            </a:r>
            <a:r>
              <a:rPr lang="en-US" altLang="ko-KR" dirty="0"/>
              <a:t>] → [Android Studio]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70D688F6-3459-4271-A341-591B49E26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060848"/>
            <a:ext cx="5218910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426976"/>
      </p:ext>
    </p:extLst>
  </p:cSld>
  <p:clrMapOvr>
    <a:masterClrMapping/>
  </p:clrMapOvr>
  <p:extLst mod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Android</a:t>
            </a:r>
            <a:r>
              <a:rPr lang="ko-KR" altLang="en-US" dirty="0"/>
              <a:t> </a:t>
            </a:r>
            <a:r>
              <a:rPr lang="en-US" altLang="ko-KR" dirty="0"/>
              <a:t>Studio</a:t>
            </a:r>
            <a:r>
              <a:rPr lang="ko-KR" altLang="en-US" dirty="0"/>
              <a:t> </a:t>
            </a:r>
            <a:r>
              <a:rPr lang="en-US" altLang="ko-KR" dirty="0"/>
              <a:t>Settings - 2</a:t>
            </a:r>
            <a:endParaRPr lang="ko-KR" altLang="en-US" dirty="0"/>
          </a:p>
        </p:txBody>
      </p:sp>
      <p:pic>
        <p:nvPicPr>
          <p:cNvPr id="5" name="내용 개체 틀 8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B13857E9-7FAD-4771-ABC8-EB3A1B63E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58" y="733400"/>
            <a:ext cx="7174742" cy="550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125284"/>
      </p:ext>
    </p:extLst>
  </p:cSld>
  <p:clrMapOvr>
    <a:masterClrMapping/>
  </p:clrMapOvr>
  <p:extLst mod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Android</a:t>
            </a:r>
            <a:r>
              <a:rPr lang="ko-KR" altLang="en-US" dirty="0"/>
              <a:t> </a:t>
            </a:r>
            <a:r>
              <a:rPr lang="en-US" altLang="ko-KR" dirty="0"/>
              <a:t>Studio</a:t>
            </a:r>
            <a:r>
              <a:rPr lang="ko-KR" altLang="en-US" dirty="0"/>
              <a:t> </a:t>
            </a:r>
            <a:r>
              <a:rPr lang="en-US" altLang="ko-KR" dirty="0"/>
              <a:t>Settings - 3</a:t>
            </a:r>
            <a:endParaRPr lang="ko-KR" altLang="en-US" dirty="0"/>
          </a:p>
        </p:txBody>
      </p:sp>
      <p:pic>
        <p:nvPicPr>
          <p:cNvPr id="4" name="내용 개체 틀 7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DE81807A-09B6-446A-B197-355C8D6EE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764704"/>
            <a:ext cx="7069287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283703"/>
      </p:ext>
    </p:extLst>
  </p:cSld>
  <p:clrMapOvr>
    <a:masterClrMapping/>
  </p:clrMapOvr>
  <p:extLst mod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Android</a:t>
            </a:r>
            <a:r>
              <a:rPr lang="ko-KR" altLang="en-US" dirty="0"/>
              <a:t> </a:t>
            </a:r>
            <a:r>
              <a:rPr lang="en-US" altLang="ko-KR" dirty="0"/>
              <a:t>Studio</a:t>
            </a:r>
            <a:r>
              <a:rPr lang="ko-KR" altLang="en-US" dirty="0"/>
              <a:t> </a:t>
            </a:r>
            <a:r>
              <a:rPr lang="en-US" altLang="ko-KR" dirty="0"/>
              <a:t>Settings - 4</a:t>
            </a:r>
            <a:endParaRPr lang="ko-KR" altLang="en-US" dirty="0"/>
          </a:p>
        </p:txBody>
      </p:sp>
      <p:pic>
        <p:nvPicPr>
          <p:cNvPr id="10" name="내용 개체 틀 6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17C01724-38CB-401A-BCBE-B835068EE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764703"/>
            <a:ext cx="7128792" cy="54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97653"/>
      </p:ext>
    </p:extLst>
  </p:cSld>
  <p:clrMapOvr>
    <a:masterClrMapping/>
  </p:clrMapOvr>
  <p:extLst mod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Android</a:t>
            </a:r>
            <a:r>
              <a:rPr lang="ko-KR" altLang="en-US" dirty="0"/>
              <a:t> </a:t>
            </a:r>
            <a:r>
              <a:rPr lang="en-US" altLang="ko-KR" dirty="0"/>
              <a:t>Studio</a:t>
            </a:r>
            <a:r>
              <a:rPr lang="ko-KR" altLang="en-US" dirty="0"/>
              <a:t> </a:t>
            </a:r>
            <a:r>
              <a:rPr lang="en-US" altLang="ko-KR" dirty="0"/>
              <a:t>Settings - 5</a:t>
            </a:r>
            <a:endParaRPr lang="ko-KR" altLang="en-US" dirty="0"/>
          </a:p>
        </p:txBody>
      </p:sp>
      <p:pic>
        <p:nvPicPr>
          <p:cNvPr id="5" name="내용 개체 틀 8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0D48128B-9867-49D5-9694-212DDFBC7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733399"/>
            <a:ext cx="7200800" cy="550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67557"/>
      </p:ext>
    </p:extLst>
  </p:cSld>
  <p:clrMapOvr>
    <a:masterClrMapping/>
  </p:clrMapOvr>
  <p:extLst mod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Android</a:t>
            </a:r>
            <a:r>
              <a:rPr lang="ko-KR" altLang="en-US" dirty="0"/>
              <a:t> </a:t>
            </a:r>
            <a:r>
              <a:rPr lang="en-US" altLang="ko-KR" dirty="0"/>
              <a:t>Studio</a:t>
            </a:r>
            <a:r>
              <a:rPr lang="ko-KR" altLang="en-US" dirty="0"/>
              <a:t> </a:t>
            </a:r>
            <a:r>
              <a:rPr lang="en-US" altLang="ko-KR" dirty="0"/>
              <a:t>Settings - 6</a:t>
            </a:r>
            <a:endParaRPr lang="ko-KR" altLang="en-US" dirty="0"/>
          </a:p>
        </p:txBody>
      </p:sp>
      <p:pic>
        <p:nvPicPr>
          <p:cNvPr id="4" name="내용 개체 틀 7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E6FF577F-CBDE-4B49-BEFC-763DC3D0B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0" y="1628800"/>
            <a:ext cx="9105146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66912"/>
      </p:ext>
    </p:extLst>
  </p:cSld>
  <p:clrMapOvr>
    <a:masterClrMapping/>
  </p:clrMapOvr>
  <p:extLst mod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err="1"/>
              <a:t>스마트폰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5363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스마트폰 </a:t>
            </a:r>
            <a:r>
              <a:rPr lang="en-US" altLang="ko-KR" dirty="0"/>
              <a:t>= </a:t>
            </a:r>
            <a:r>
              <a:rPr lang="ko-KR" altLang="en-US" dirty="0"/>
              <a:t>전화기 </a:t>
            </a:r>
            <a:r>
              <a:rPr lang="en-US" altLang="ko-KR" dirty="0"/>
              <a:t>+ </a:t>
            </a:r>
            <a:r>
              <a:rPr lang="ko-KR" altLang="en-US" dirty="0"/>
              <a:t>컴퓨터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         + mp3 </a:t>
            </a:r>
            <a:r>
              <a:rPr lang="ko-KR" altLang="en-US" dirty="0"/>
              <a:t>플레이어 </a:t>
            </a:r>
            <a:r>
              <a:rPr lang="en-US" altLang="ko-KR" dirty="0"/>
              <a:t>+ </a:t>
            </a:r>
            <a:r>
              <a:rPr lang="ko-KR" altLang="en-US" dirty="0"/>
              <a:t>휴대용 게임기</a:t>
            </a:r>
            <a:endParaRPr lang="en-US" altLang="ko-KR" dirty="0"/>
          </a:p>
          <a:p>
            <a:r>
              <a:rPr lang="ko-KR" altLang="en-US" dirty="0"/>
              <a:t>다양한 </a:t>
            </a:r>
            <a:r>
              <a:rPr lang="ko-KR" altLang="en-US" dirty="0">
                <a:solidFill>
                  <a:srgbClr val="C00000"/>
                </a:solidFill>
              </a:rPr>
              <a:t>앱 설치 </a:t>
            </a:r>
            <a:r>
              <a:rPr lang="ko-KR" altLang="en-US" dirty="0"/>
              <a:t>가능</a:t>
            </a:r>
          </a:p>
        </p:txBody>
      </p:sp>
      <p:pic>
        <p:nvPicPr>
          <p:cNvPr id="6" name="그림 5" descr="텍스트, 클립아트, 일러스트레이션, 만화 영화이(가) 표시된 사진&#10;&#10;자동 생성된 설명">
            <a:extLst>
              <a:ext uri="{FF2B5EF4-FFF2-40B4-BE49-F238E27FC236}">
                <a16:creationId xmlns:a16="http://schemas.microsoft.com/office/drawing/2014/main" id="{8753CDB3-1D50-4290-8C26-F563220CE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852936"/>
            <a:ext cx="8423258" cy="3096344"/>
          </a:xfrm>
          <a:prstGeom prst="rect">
            <a:avLst/>
          </a:prstGeom>
        </p:spPr>
      </p:pic>
    </p:spTree>
  </p:cSld>
  <p:clrMapOvr>
    <a:masterClrMapping/>
  </p:clrMapOvr>
  <p:extLst mod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D0CD175-4C8C-43FE-9538-7A21EE65F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881996"/>
            <a:ext cx="6907390" cy="52113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Android</a:t>
            </a:r>
            <a:r>
              <a:rPr lang="ko-KR" altLang="en-US" dirty="0"/>
              <a:t> </a:t>
            </a:r>
            <a:r>
              <a:rPr lang="en-US" altLang="ko-KR" dirty="0"/>
              <a:t>Studio</a:t>
            </a:r>
            <a:r>
              <a:rPr lang="ko-KR" altLang="en-US" dirty="0"/>
              <a:t> </a:t>
            </a:r>
            <a:r>
              <a:rPr lang="en-US" altLang="ko-KR" dirty="0"/>
              <a:t>Settings - 7</a:t>
            </a:r>
            <a:endParaRPr lang="ko-KR" altLang="en-US" dirty="0"/>
          </a:p>
        </p:txBody>
      </p:sp>
      <p:pic>
        <p:nvPicPr>
          <p:cNvPr id="9" name="내용 개체 틀 8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D7EBB745-8CE0-83E3-BA2B-C9F17C48507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733400"/>
            <a:ext cx="7200800" cy="5501438"/>
          </a:xfrm>
        </p:spPr>
      </p:pic>
    </p:spTree>
    <p:extLst>
      <p:ext uri="{BB962C8B-B14F-4D97-AF65-F5344CB8AC3E}">
        <p14:creationId xmlns:p14="http://schemas.microsoft.com/office/powerpoint/2010/main" val="159843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Android</a:t>
            </a:r>
            <a:r>
              <a:rPr lang="ko-KR" altLang="en-US" dirty="0"/>
              <a:t> </a:t>
            </a:r>
            <a:r>
              <a:rPr lang="en-US" altLang="ko-KR" dirty="0"/>
              <a:t>Studio</a:t>
            </a:r>
            <a:r>
              <a:rPr lang="ko-KR" altLang="en-US" dirty="0"/>
              <a:t> </a:t>
            </a:r>
            <a:r>
              <a:rPr lang="en-US" altLang="ko-KR" dirty="0"/>
              <a:t>Settings - 8</a:t>
            </a:r>
            <a:endParaRPr lang="ko-KR" altLang="en-US" dirty="0"/>
          </a:p>
        </p:txBody>
      </p:sp>
      <p:pic>
        <p:nvPicPr>
          <p:cNvPr id="8" name="내용 개체 틀 7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0EE25BE5-F72A-CAB9-35A5-36196DB8926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692696"/>
            <a:ext cx="7200800" cy="5520832"/>
          </a:xfrm>
        </p:spPr>
      </p:pic>
    </p:spTree>
    <p:extLst>
      <p:ext uri="{BB962C8B-B14F-4D97-AF65-F5344CB8AC3E}">
        <p14:creationId xmlns:p14="http://schemas.microsoft.com/office/powerpoint/2010/main" val="3825295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Android</a:t>
            </a:r>
            <a:r>
              <a:rPr lang="ko-KR" altLang="en-US" dirty="0"/>
              <a:t> </a:t>
            </a:r>
            <a:r>
              <a:rPr lang="en-US" altLang="ko-KR" dirty="0"/>
              <a:t>Studio</a:t>
            </a:r>
            <a:r>
              <a:rPr lang="ko-KR" altLang="en-US" dirty="0"/>
              <a:t> 첫 실행 화면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0E83A5-A857-46EE-85A7-8E433482B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691" y="751144"/>
            <a:ext cx="7271717" cy="548616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9AFD13A-13F4-481B-A012-FDD76617DC34}"/>
              </a:ext>
            </a:extLst>
          </p:cNvPr>
          <p:cNvSpPr/>
          <p:nvPr/>
        </p:nvSpPr>
        <p:spPr bwMode="auto">
          <a:xfrm>
            <a:off x="827584" y="1700808"/>
            <a:ext cx="1224136" cy="50405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8147810"/>
      </p:ext>
    </p:extLst>
  </p:cSld>
  <p:clrMapOvr>
    <a:masterClrMapping/>
  </p:clrMapOvr>
  <p:extLst mod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SDK Manager </a:t>
            </a:r>
            <a:r>
              <a:rPr lang="ko-KR" altLang="en-US" dirty="0"/>
              <a:t>실행 방법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61F9FB6B-377B-43E2-8C47-600DA692E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rgbClr val="C00000"/>
                </a:solidFill>
              </a:rPr>
              <a:t>S</a:t>
            </a:r>
            <a:r>
              <a:rPr lang="en-US" altLang="ko-KR" sz="2800" dirty="0"/>
              <a:t>/W </a:t>
            </a:r>
            <a:r>
              <a:rPr lang="en-US" altLang="ko-KR" sz="2800" dirty="0">
                <a:solidFill>
                  <a:srgbClr val="C00000"/>
                </a:solidFill>
              </a:rPr>
              <a:t>D</a:t>
            </a:r>
            <a:r>
              <a:rPr lang="en-US" altLang="ko-KR" sz="2800" dirty="0"/>
              <a:t>evelopment </a:t>
            </a:r>
            <a:r>
              <a:rPr lang="en-US" altLang="ko-KR" sz="2800" dirty="0">
                <a:solidFill>
                  <a:srgbClr val="C00000"/>
                </a:solidFill>
              </a:rPr>
              <a:t>K</a:t>
            </a:r>
            <a:r>
              <a:rPr lang="en-US" altLang="ko-KR" sz="2800" dirty="0"/>
              <a:t>it</a:t>
            </a:r>
          </a:p>
          <a:p>
            <a:r>
              <a:rPr lang="ko-KR" altLang="en-US" sz="2800" dirty="0"/>
              <a:t>추가적으로 필요한 </a:t>
            </a:r>
            <a:r>
              <a:rPr lang="ko-KR" altLang="en-US" sz="2800" dirty="0">
                <a:solidFill>
                  <a:srgbClr val="7030A0"/>
                </a:solidFill>
              </a:rPr>
              <a:t>안드로이드 버전</a:t>
            </a:r>
            <a:r>
              <a:rPr lang="ko-KR" altLang="en-US" sz="2800" dirty="0"/>
              <a:t>을 다운로드 가능</a:t>
            </a:r>
          </a:p>
          <a:p>
            <a:endParaRPr lang="ko-KR" altLang="en-US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85B71B-54F5-4D01-B5EE-2D7B6B95D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662" y="2101180"/>
            <a:ext cx="2152650" cy="38481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54192CD-F547-43DB-B6E5-33439FDB0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346" y="2101180"/>
            <a:ext cx="1581150" cy="112395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B353B60-0725-4FD4-BC99-059CFC8C632E}"/>
              </a:ext>
            </a:extLst>
          </p:cNvPr>
          <p:cNvSpPr/>
          <p:nvPr/>
        </p:nvSpPr>
        <p:spPr bwMode="auto">
          <a:xfrm>
            <a:off x="7928470" y="2317204"/>
            <a:ext cx="360040" cy="36004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AF73110-92F2-4900-9325-C0E79C415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8" y="2101180"/>
            <a:ext cx="5100518" cy="38481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EE576FD-8AC4-40E0-95A2-E2E503F6EBDA}"/>
              </a:ext>
            </a:extLst>
          </p:cNvPr>
          <p:cNvSpPr/>
          <p:nvPr/>
        </p:nvSpPr>
        <p:spPr bwMode="auto">
          <a:xfrm>
            <a:off x="2915816" y="5125516"/>
            <a:ext cx="1224136" cy="14401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0580077"/>
      </p:ext>
    </p:extLst>
  </p:cSld>
  <p:clrMapOvr>
    <a:masterClrMapping/>
  </p:clrMapOvr>
  <p:extLst mod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SDK Manager </a:t>
            </a:r>
            <a:r>
              <a:rPr lang="ko-KR" altLang="en-US" dirty="0"/>
              <a:t>실행 모습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68EE60-9E68-49AF-AB1B-65E6D737A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717181"/>
            <a:ext cx="7344816" cy="551845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AACCCAB-E1EB-4A6B-9D10-B90731B92AFA}"/>
              </a:ext>
            </a:extLst>
          </p:cNvPr>
          <p:cNvSpPr/>
          <p:nvPr/>
        </p:nvSpPr>
        <p:spPr bwMode="auto">
          <a:xfrm>
            <a:off x="2555776" y="1484784"/>
            <a:ext cx="3744416" cy="288032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2163169"/>
      </p:ext>
    </p:extLst>
  </p:cSld>
  <p:clrMapOvr>
    <a:masterClrMapping/>
  </p:clrMapOvr>
  <p:extLst mod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rgbClr val="FF99FF"/>
          </a:solidFill>
        </p:spPr>
        <p:txBody>
          <a:bodyPr/>
          <a:lstStyle/>
          <a:p>
            <a:r>
              <a:rPr lang="ko-KR" altLang="en-US" dirty="0"/>
              <a:t>설치된</a:t>
            </a:r>
            <a:r>
              <a:rPr lang="en-US" altLang="ko-KR" dirty="0"/>
              <a:t> SDK </a:t>
            </a:r>
            <a:r>
              <a:rPr lang="ko-KR" altLang="en-US" dirty="0"/>
              <a:t>복사</a:t>
            </a:r>
          </a:p>
        </p:txBody>
      </p:sp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CE897C23-022C-4CB0-A91C-FCE3FF080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rgbClr val="6600FF"/>
                </a:solidFill>
              </a:rPr>
              <a:t>C: </a:t>
            </a:r>
            <a:r>
              <a:rPr lang="ko-KR" altLang="en-US" sz="2800" dirty="0">
                <a:solidFill>
                  <a:srgbClr val="6600FF"/>
                </a:solidFill>
              </a:rPr>
              <a:t>드라이브 용량이 작은 경우</a:t>
            </a:r>
            <a:r>
              <a:rPr lang="en-US" altLang="ko-KR" sz="2800" dirty="0">
                <a:solidFill>
                  <a:srgbClr val="6600FF"/>
                </a:solidFill>
              </a:rPr>
              <a:t>(128G </a:t>
            </a:r>
            <a:r>
              <a:rPr lang="ko-KR" altLang="en-US" sz="2800" dirty="0">
                <a:solidFill>
                  <a:srgbClr val="6600FF"/>
                </a:solidFill>
              </a:rPr>
              <a:t>이하</a:t>
            </a:r>
            <a:r>
              <a:rPr lang="en-US" altLang="ko-KR" sz="2800" dirty="0">
                <a:solidFill>
                  <a:srgbClr val="6600FF"/>
                </a:solidFill>
              </a:rPr>
              <a:t>)</a:t>
            </a:r>
            <a:r>
              <a:rPr lang="ko-KR" altLang="en-US" sz="2800" dirty="0">
                <a:solidFill>
                  <a:srgbClr val="6600FF"/>
                </a:solidFill>
              </a:rPr>
              <a:t>에만 실행</a:t>
            </a:r>
            <a:endParaRPr lang="en-US" altLang="ko-KR" sz="2800" dirty="0">
              <a:solidFill>
                <a:srgbClr val="6600FF"/>
              </a:solidFill>
            </a:endParaRPr>
          </a:p>
          <a:p>
            <a:r>
              <a:rPr lang="en-US" altLang="ko-KR" sz="2800" dirty="0"/>
              <a:t>SDK </a:t>
            </a:r>
            <a:r>
              <a:rPr lang="ko-KR" altLang="en-US" sz="2800" dirty="0"/>
              <a:t>버전 추가 설치는 </a:t>
            </a:r>
            <a:r>
              <a:rPr lang="ko-KR" altLang="en-US" sz="2800" dirty="0">
                <a:solidFill>
                  <a:srgbClr val="C00000"/>
                </a:solidFill>
              </a:rPr>
              <a:t>용량</a:t>
            </a:r>
            <a:r>
              <a:rPr lang="ko-KR" altLang="en-US" sz="2800" dirty="0"/>
              <a:t>을 많이 차지 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C3BE90-BE06-47DD-A6E3-3DDC3BB79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836390"/>
            <a:ext cx="6848475" cy="37528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BDF183F-1264-4701-90E8-557B6539B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2996952"/>
            <a:ext cx="5876925" cy="321945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32F608C-389D-4C32-ABBA-D603180C346A}"/>
              </a:ext>
            </a:extLst>
          </p:cNvPr>
          <p:cNvCxnSpPr>
            <a:cxnSpLocks/>
          </p:cNvCxnSpPr>
          <p:nvPr/>
        </p:nvCxnSpPr>
        <p:spPr bwMode="auto">
          <a:xfrm>
            <a:off x="2267744" y="3645024"/>
            <a:ext cx="3024336" cy="108012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1A2C210-1634-46CC-AB25-F0C357B91479}"/>
              </a:ext>
            </a:extLst>
          </p:cNvPr>
          <p:cNvSpPr txBox="1"/>
          <p:nvPr/>
        </p:nvSpPr>
        <p:spPr>
          <a:xfrm>
            <a:off x="2483768" y="362411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복사</a:t>
            </a:r>
          </a:p>
        </p:txBody>
      </p:sp>
    </p:spTree>
    <p:extLst>
      <p:ext uri="{BB962C8B-B14F-4D97-AF65-F5344CB8AC3E}">
        <p14:creationId xmlns:p14="http://schemas.microsoft.com/office/powerpoint/2010/main" val="251349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  <p:extLst mod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79666F3-B899-457E-8FD7-91B8E19D0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717181"/>
            <a:ext cx="7344816" cy="551845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rgbClr val="FF99FF"/>
          </a:solidFill>
        </p:spPr>
        <p:txBody>
          <a:bodyPr/>
          <a:lstStyle/>
          <a:p>
            <a:r>
              <a:rPr lang="en-US" altLang="ko-KR" dirty="0"/>
              <a:t>Android</a:t>
            </a:r>
            <a:r>
              <a:rPr lang="ko-KR" altLang="en-US" dirty="0"/>
              <a:t> </a:t>
            </a:r>
            <a:r>
              <a:rPr lang="en-US" altLang="ko-KR" dirty="0"/>
              <a:t>SDK Location </a:t>
            </a:r>
            <a:r>
              <a:rPr lang="ko-KR" altLang="en-US" dirty="0"/>
              <a:t>변경 </a:t>
            </a:r>
            <a:r>
              <a:rPr lang="en-US" altLang="ko-KR" dirty="0"/>
              <a:t>- 1</a:t>
            </a:r>
            <a:endParaRPr lang="ko-KR" altLang="en-US" dirty="0"/>
          </a:p>
        </p:txBody>
      </p:sp>
      <p:pic>
        <p:nvPicPr>
          <p:cNvPr id="7" name="Picture 11" descr="Mouse-L2">
            <a:extLst>
              <a:ext uri="{FF2B5EF4-FFF2-40B4-BE49-F238E27FC236}">
                <a16:creationId xmlns:a16="http://schemas.microsoft.com/office/drawing/2014/main" id="{558C1F07-0C16-4C4C-8204-7EB604D9D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1628800"/>
            <a:ext cx="476283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0600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rgbClr val="FF99FF"/>
          </a:solidFill>
        </p:spPr>
        <p:txBody>
          <a:bodyPr/>
          <a:lstStyle/>
          <a:p>
            <a:r>
              <a:rPr lang="en-US" altLang="ko-KR" dirty="0"/>
              <a:t>Android</a:t>
            </a:r>
            <a:r>
              <a:rPr lang="ko-KR" altLang="en-US" dirty="0"/>
              <a:t> </a:t>
            </a:r>
            <a:r>
              <a:rPr lang="en-US" altLang="ko-KR" dirty="0"/>
              <a:t>SDK Location </a:t>
            </a:r>
            <a:r>
              <a:rPr lang="ko-KR" altLang="en-US" dirty="0"/>
              <a:t>변경 </a:t>
            </a:r>
            <a:r>
              <a:rPr lang="en-US" altLang="ko-KR" dirty="0"/>
              <a:t>- 2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E31895-BA37-47ED-8E6A-613E43D33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46" y="714311"/>
            <a:ext cx="7471470" cy="5523001"/>
          </a:xfrm>
          <a:prstGeom prst="rect">
            <a:avLst/>
          </a:prstGeom>
        </p:spPr>
      </p:pic>
      <p:pic>
        <p:nvPicPr>
          <p:cNvPr id="7" name="Picture 11" descr="Mouse-L2">
            <a:extLst>
              <a:ext uri="{FF2B5EF4-FFF2-40B4-BE49-F238E27FC236}">
                <a16:creationId xmlns:a16="http://schemas.microsoft.com/office/drawing/2014/main" id="{D356C5DC-C146-4345-9211-D23918A71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343" y="5373216"/>
            <a:ext cx="476283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DCDDA12-24D0-44B5-927D-DE2D255DD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919162"/>
            <a:ext cx="4057650" cy="501967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38495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79666F3-B899-457E-8FD7-91B8E19D0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717181"/>
            <a:ext cx="7344816" cy="551845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rgbClr val="FF99FF"/>
          </a:solidFill>
        </p:spPr>
        <p:txBody>
          <a:bodyPr/>
          <a:lstStyle/>
          <a:p>
            <a:r>
              <a:rPr lang="en-US" altLang="ko-KR" dirty="0"/>
              <a:t>Android</a:t>
            </a:r>
            <a:r>
              <a:rPr lang="ko-KR" altLang="en-US" dirty="0"/>
              <a:t> </a:t>
            </a:r>
            <a:r>
              <a:rPr lang="en-US" altLang="ko-KR" dirty="0"/>
              <a:t>SDK Location </a:t>
            </a:r>
            <a:r>
              <a:rPr lang="ko-KR" altLang="en-US" dirty="0"/>
              <a:t>변경 </a:t>
            </a:r>
            <a:r>
              <a:rPr lang="en-US" altLang="ko-KR" dirty="0"/>
              <a:t>- 3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9F13A8-054E-440C-A80A-EB26BB764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1477857"/>
            <a:ext cx="2809875" cy="333375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30743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FBCFA5-7232-4692-9144-8D58B6461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739677"/>
            <a:ext cx="7360099" cy="549763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안드로이드 버전 추가 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624918-CEEC-4AB8-BE1E-5D884A351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309" y="739677"/>
            <a:ext cx="7360099" cy="549763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 bwMode="auto">
          <a:xfrm>
            <a:off x="2843808" y="2780928"/>
            <a:ext cx="5328592" cy="252028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6948264" y="5445223"/>
            <a:ext cx="1224136" cy="36004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0231284"/>
      </p:ext>
    </p:extLst>
  </p:cSld>
  <p:clrMapOvr>
    <a:masterClrMapping/>
  </p:clrMapOvr>
  <p:extLst mod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err="1"/>
              <a:t>모바일</a:t>
            </a:r>
            <a:r>
              <a:rPr lang="ko-KR" altLang="en-US" dirty="0"/>
              <a:t> 운영 체제</a:t>
            </a:r>
          </a:p>
        </p:txBody>
      </p:sp>
      <p:sp>
        <p:nvSpPr>
          <p:cNvPr id="16387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구글의 안드로이드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애플의 </a:t>
            </a:r>
            <a:r>
              <a:rPr lang="en-US" altLang="ko-KR" dirty="0"/>
              <a:t>iOS </a:t>
            </a:r>
          </a:p>
          <a:p>
            <a:endParaRPr lang="ko-KR" altLang="en-US" dirty="0"/>
          </a:p>
        </p:txBody>
      </p:sp>
      <p:sp>
        <p:nvSpPr>
          <p:cNvPr id="1638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rgbClr val="66003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har char="–"/>
              <a:defRPr kumimoji="1" sz="2800">
                <a:solidFill>
                  <a:srgbClr val="0033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ko-KR" altLang="en-US" sz="2400">
              <a:solidFill>
                <a:schemeClr val="tx1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pic>
        <p:nvPicPr>
          <p:cNvPr id="6" name="그림 5" descr="텍스트, 스크린샷, 도표이(가) 표시된 사진&#10;&#10;자동 생성된 설명">
            <a:extLst>
              <a:ext uri="{FF2B5EF4-FFF2-40B4-BE49-F238E27FC236}">
                <a16:creationId xmlns:a16="http://schemas.microsoft.com/office/drawing/2014/main" id="{2AA2C52C-29C8-4949-8E55-75FFE9BB5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916832"/>
            <a:ext cx="8466939" cy="4320480"/>
          </a:xfrm>
          <a:prstGeom prst="rect">
            <a:avLst/>
          </a:prstGeom>
        </p:spPr>
      </p:pic>
    </p:spTree>
  </p:cSld>
  <p:clrMapOvr>
    <a:masterClrMapping/>
  </p:clrMapOvr>
  <p:extLst mod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2018.3.5 </a:t>
            </a:r>
            <a:r>
              <a:rPr lang="ko-KR" altLang="en-US" dirty="0"/>
              <a:t>현재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Android 8.0 (Oreo)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556792"/>
            <a:ext cx="6665366" cy="440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16581"/>
      </p:ext>
    </p:extLst>
  </p:cSld>
  <p:clrMapOvr>
    <a:masterClrMapping/>
  </p:clrMapOvr>
  <p:extLst mod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2019.3.4 </a:t>
            </a:r>
            <a:r>
              <a:rPr lang="ko-KR" altLang="en-US" dirty="0"/>
              <a:t>현재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Android 9.0 (Pie)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024062"/>
            <a:ext cx="8686800" cy="280987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97506242"/>
      </p:ext>
    </p:extLst>
  </p:cSld>
  <p:clrMapOvr>
    <a:masterClrMapping/>
  </p:clrMapOvr>
  <p:extLst mod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2020.3.2 </a:t>
            </a:r>
            <a:r>
              <a:rPr lang="ko-KR" altLang="en-US" dirty="0"/>
              <a:t>현재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Android 10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72" y="1700808"/>
            <a:ext cx="7668852" cy="430581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2282322"/>
      </p:ext>
    </p:extLst>
  </p:cSld>
  <p:clrMapOvr>
    <a:masterClrMapping/>
  </p:clrMapOvr>
  <p:extLst mod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2021.2.24 </a:t>
            </a:r>
            <a:r>
              <a:rPr lang="ko-KR" altLang="en-US" dirty="0"/>
              <a:t>현재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Android 11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28EABA-DB16-40BC-9138-B571BEA94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1913731"/>
            <a:ext cx="8391525" cy="381952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52848003"/>
      </p:ext>
    </p:extLst>
  </p:cSld>
  <p:clrMapOvr>
    <a:masterClrMapping/>
  </p:clrMapOvr>
  <p:extLst mod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2022.7.19 </a:t>
            </a:r>
            <a:r>
              <a:rPr lang="ko-KR" altLang="en-US" dirty="0"/>
              <a:t>현재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Android 12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1026" name="Picture 2" descr="Material You">
            <a:extLst>
              <a:ext uri="{FF2B5EF4-FFF2-40B4-BE49-F238E27FC236}">
                <a16:creationId xmlns:a16="http://schemas.microsoft.com/office/drawing/2014/main" id="{581CFF29-3E70-422C-822E-0803AD826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64" y="1495565"/>
            <a:ext cx="8028384" cy="4525723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328892"/>
      </p:ext>
    </p:extLst>
  </p:cSld>
  <p:clrMapOvr>
    <a:masterClrMapping/>
  </p:clrMapOvr>
  <p:extLst mod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2023.8.22 </a:t>
            </a:r>
            <a:r>
              <a:rPr lang="ko-KR" altLang="en-US" dirty="0"/>
              <a:t>현재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Android 13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CC93F9-762E-41F4-9A0F-9DE012DC9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67" y="1660190"/>
            <a:ext cx="8345065" cy="400105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28020096"/>
      </p:ext>
    </p:extLst>
  </p:cSld>
  <p:clrMapOvr>
    <a:masterClrMapping/>
  </p:clrMapOvr>
  <p:extLst mod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2024.6.28 </a:t>
            </a:r>
            <a:r>
              <a:rPr lang="ko-KR" altLang="en-US" dirty="0"/>
              <a:t>현재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Android 15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947C9F-E403-4FF2-8D84-2268E25DA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" y="2076450"/>
            <a:ext cx="896302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45681"/>
      </p:ext>
    </p:extLst>
  </p:cSld>
  <p:clrMapOvr>
    <a:masterClrMapping/>
  </p:clrMapOvr>
  <p:extLst mod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2025.7.8 </a:t>
            </a:r>
            <a:r>
              <a:rPr lang="ko-KR" altLang="en-US" dirty="0"/>
              <a:t>현재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Android 16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8C1BAB-1713-493D-B707-C098E2954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340768"/>
            <a:ext cx="5703755" cy="479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436190"/>
      </p:ext>
    </p:extLst>
  </p:cSld>
  <p:clrMapOvr>
    <a:masterClrMapping/>
  </p:clrMapOvr>
  <p:extLst mod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81" y="1340768"/>
            <a:ext cx="7967059" cy="468052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안드로이드</a:t>
            </a:r>
            <a:r>
              <a:rPr lang="en-US" altLang="ko-KR" dirty="0"/>
              <a:t> </a:t>
            </a:r>
            <a:r>
              <a:rPr lang="ko-KR" altLang="en-US" dirty="0"/>
              <a:t>에뮬레이터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504" y="915888"/>
            <a:ext cx="8820596" cy="5105400"/>
          </a:xfrm>
        </p:spPr>
        <p:txBody>
          <a:bodyPr/>
          <a:lstStyle/>
          <a:p>
            <a:r>
              <a:rPr lang="ko-KR" altLang="en-US" dirty="0"/>
              <a:t>이종 개발 환경 </a:t>
            </a:r>
            <a:r>
              <a:rPr lang="en-US" altLang="ko-KR" dirty="0"/>
              <a:t>AVD (</a:t>
            </a:r>
            <a:r>
              <a:rPr lang="en-US" altLang="ko-KR" dirty="0">
                <a:solidFill>
                  <a:srgbClr val="C00000"/>
                </a:solidFill>
              </a:rPr>
              <a:t>A</a:t>
            </a:r>
            <a:r>
              <a:rPr lang="en-US" altLang="ko-KR" dirty="0"/>
              <a:t>ndroid </a:t>
            </a:r>
            <a:r>
              <a:rPr lang="en-US" altLang="ko-KR" dirty="0">
                <a:solidFill>
                  <a:srgbClr val="C00000"/>
                </a:solidFill>
              </a:rPr>
              <a:t>V</a:t>
            </a:r>
            <a:r>
              <a:rPr lang="en-US" altLang="ko-KR" dirty="0">
                <a:solidFill>
                  <a:srgbClr val="7030A0"/>
                </a:solidFill>
              </a:rPr>
              <a:t>irtual </a:t>
            </a:r>
            <a:r>
              <a:rPr lang="en-US" altLang="ko-KR" dirty="0">
                <a:solidFill>
                  <a:srgbClr val="C00000"/>
                </a:solidFill>
              </a:rPr>
              <a:t>D</a:t>
            </a:r>
            <a:r>
              <a:rPr lang="en-US" altLang="ko-KR" dirty="0">
                <a:solidFill>
                  <a:srgbClr val="7030A0"/>
                </a:solidFill>
              </a:rPr>
              <a:t>evice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7901146"/>
      </p:ext>
    </p:extLst>
  </p:cSld>
  <p:clrMapOvr>
    <a:masterClrMapping/>
  </p:clrMapOvr>
  <p:extLst mod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Device Manager</a:t>
            </a:r>
            <a:r>
              <a:rPr lang="ko-KR" altLang="en-US" dirty="0"/>
              <a:t> 시작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6600FF"/>
                </a:solidFill>
              </a:rPr>
              <a:t>AVD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6600FF"/>
                </a:solidFill>
              </a:rPr>
              <a:t>A</a:t>
            </a:r>
            <a:r>
              <a:rPr lang="en-US" altLang="ko-KR" dirty="0"/>
              <a:t>ndroid </a:t>
            </a:r>
            <a:r>
              <a:rPr lang="en-US" altLang="ko-KR" dirty="0">
                <a:solidFill>
                  <a:srgbClr val="6600FF"/>
                </a:solidFill>
              </a:rPr>
              <a:t>V</a:t>
            </a:r>
            <a:r>
              <a:rPr lang="en-US" altLang="ko-KR" dirty="0"/>
              <a:t>irtual </a:t>
            </a:r>
            <a:r>
              <a:rPr lang="en-US" altLang="ko-KR" dirty="0">
                <a:solidFill>
                  <a:srgbClr val="6600FF"/>
                </a:solidFill>
              </a:rPr>
              <a:t>D</a:t>
            </a:r>
            <a:r>
              <a:rPr lang="en-US" altLang="ko-KR" dirty="0"/>
              <a:t>evice)</a:t>
            </a:r>
            <a:r>
              <a:rPr lang="ko-KR" altLang="en-US" dirty="0"/>
              <a:t>는 실제 안드로이드 폰을 흉내내는 에뮬레이터</a:t>
            </a:r>
            <a:r>
              <a:rPr lang="en-US" altLang="ko-KR" dirty="0"/>
              <a:t>(emulator) </a:t>
            </a:r>
            <a:r>
              <a:rPr lang="ko-KR" altLang="en-US" dirty="0"/>
              <a:t>또는 가상장치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FE0D9F-29CF-48E8-8B00-B6857449D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2317204"/>
            <a:ext cx="2152650" cy="38481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6D4E8F-C0A8-47F1-8F55-8E2947268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18" y="2317204"/>
            <a:ext cx="5100518" cy="38481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44A607F-E8B0-4253-9CA3-F4B79D7F8777}"/>
              </a:ext>
            </a:extLst>
          </p:cNvPr>
          <p:cNvSpPr/>
          <p:nvPr/>
        </p:nvSpPr>
        <p:spPr bwMode="auto">
          <a:xfrm>
            <a:off x="3563888" y="5053508"/>
            <a:ext cx="1152128" cy="21602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9058550"/>
      </p:ext>
    </p:extLst>
  </p:cSld>
  <p:clrMapOvr>
    <a:masterClrMapping/>
  </p:clrMapOvr>
  <p:extLst mod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모바일 운영 체제 비교 </a:t>
            </a:r>
            <a:r>
              <a:rPr lang="en-US" altLang="ko-KR" dirty="0"/>
              <a:t>- 1</a:t>
            </a:r>
            <a:endParaRPr lang="ko-KR" altLang="en-US" dirty="0"/>
          </a:p>
        </p:txBody>
      </p:sp>
      <p:pic>
        <p:nvPicPr>
          <p:cNvPr id="6" name="그림 5" descr="텍스트, 번호, 폰트, 스크린샷이(가) 표시된 사진&#10;&#10;자동 생성된 설명">
            <a:extLst>
              <a:ext uri="{FF2B5EF4-FFF2-40B4-BE49-F238E27FC236}">
                <a16:creationId xmlns:a16="http://schemas.microsoft.com/office/drawing/2014/main" id="{D3BF79BD-E9C4-416B-BEEB-2934CFE6C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76" y="1268759"/>
            <a:ext cx="9129080" cy="4320481"/>
          </a:xfrm>
          <a:prstGeom prst="rect">
            <a:avLst/>
          </a:prstGeom>
        </p:spPr>
      </p:pic>
    </p:spTree>
  </p:cSld>
  <p:clrMapOvr>
    <a:masterClrMapping/>
  </p:clrMapOvr>
  <p:extLst mod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D80F4CC-EBB8-4E8C-B7E5-A5725E64F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3" y="1647294"/>
            <a:ext cx="9053381" cy="332516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Device </a:t>
            </a:r>
            <a:r>
              <a:rPr lang="ko-KR" altLang="en-US" dirty="0"/>
              <a:t>생성 시작</a:t>
            </a:r>
          </a:p>
        </p:txBody>
      </p:sp>
      <p:sp>
        <p:nvSpPr>
          <p:cNvPr id="8" name="직사각형 7"/>
          <p:cNvSpPr/>
          <p:nvPr/>
        </p:nvSpPr>
        <p:spPr bwMode="auto">
          <a:xfrm>
            <a:off x="611560" y="2276872"/>
            <a:ext cx="432048" cy="43204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7" name="Picture 11" descr="Mouse-L2">
            <a:extLst>
              <a:ext uri="{FF2B5EF4-FFF2-40B4-BE49-F238E27FC236}">
                <a16:creationId xmlns:a16="http://schemas.microsoft.com/office/drawing/2014/main" id="{5BFD68AB-F380-4932-86B4-023A9BC3F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847806"/>
            <a:ext cx="720080" cy="653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5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  <p:extLst mod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9ECB0AA-9749-4825-83D3-2D8B37860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759660"/>
            <a:ext cx="8037780" cy="54776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09FC048-DF28-4420-AFCC-A99769A52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43" y="759660"/>
            <a:ext cx="8037780" cy="547765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Device </a:t>
            </a:r>
            <a:r>
              <a:rPr lang="ko-KR" altLang="en-US" dirty="0"/>
              <a:t>생성 </a:t>
            </a:r>
            <a:r>
              <a:rPr lang="en-US" altLang="ko-KR" dirty="0"/>
              <a:t>: H/W </a:t>
            </a:r>
            <a:r>
              <a:rPr lang="ko-KR" altLang="en-US" dirty="0"/>
              <a:t>선택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E0025F-1429-4C7D-8B9E-9356EC31C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069" y="720119"/>
            <a:ext cx="8037779" cy="547765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4BD68BF-439C-4E5E-AA33-D16494C7F783}"/>
              </a:ext>
            </a:extLst>
          </p:cNvPr>
          <p:cNvSpPr/>
          <p:nvPr/>
        </p:nvSpPr>
        <p:spPr bwMode="auto">
          <a:xfrm>
            <a:off x="683568" y="2636912"/>
            <a:ext cx="648072" cy="43204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D9016C3-81CE-4B72-8ACF-020A744A0CA4}"/>
              </a:ext>
            </a:extLst>
          </p:cNvPr>
          <p:cNvSpPr/>
          <p:nvPr/>
        </p:nvSpPr>
        <p:spPr bwMode="auto">
          <a:xfrm>
            <a:off x="1475656" y="2636912"/>
            <a:ext cx="4248472" cy="43204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1800798"/>
      </p:ext>
    </p:extLst>
  </p:cSld>
  <p:clrMapOvr>
    <a:masterClrMapping/>
  </p:clrMapOvr>
  <p:extLst mod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37E85A-97DC-4E20-A2A1-420B267FA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730007"/>
            <a:ext cx="8081294" cy="550730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BEAF2E3-69AC-45B6-BFF7-3344A8969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2" y="730007"/>
            <a:ext cx="8081293" cy="550730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Device </a:t>
            </a:r>
            <a:r>
              <a:rPr lang="ko-KR" altLang="en-US" dirty="0"/>
              <a:t>생성 </a:t>
            </a:r>
            <a:r>
              <a:rPr lang="en-US" altLang="ko-KR" dirty="0"/>
              <a:t>: </a:t>
            </a:r>
            <a:r>
              <a:rPr lang="ko-KR" altLang="en-US" dirty="0"/>
              <a:t>시스템</a:t>
            </a:r>
            <a:r>
              <a:rPr lang="en-US" altLang="ko-KR" dirty="0"/>
              <a:t> </a:t>
            </a:r>
            <a:r>
              <a:rPr lang="ko-KR" altLang="en-US" dirty="0"/>
              <a:t>이미지 선택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B7E56D-A74D-4DCF-9595-98E4BE804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980728"/>
            <a:ext cx="6515100" cy="30099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55FDEEB-FFBF-491C-8A21-EA60A5FF65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12" y="730007"/>
            <a:ext cx="8080278" cy="550661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 bwMode="auto">
          <a:xfrm>
            <a:off x="179512" y="3789040"/>
            <a:ext cx="5184576" cy="28803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F8FB57-0BC6-4DE0-9F76-4088AEC8FB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6136" y="980728"/>
            <a:ext cx="4248150" cy="3248025"/>
          </a:xfrm>
          <a:prstGeom prst="rect">
            <a:avLst/>
          </a:prstGeom>
          <a:ln>
            <a:solidFill>
              <a:srgbClr val="92D050"/>
            </a:solidFill>
          </a:ln>
        </p:spPr>
      </p:pic>
      <p:cxnSp>
        <p:nvCxnSpPr>
          <p:cNvPr id="9" name="직선 화살표 연결선 8"/>
          <p:cNvCxnSpPr>
            <a:cxnSpLocks/>
            <a:stCxn id="6" idx="3"/>
          </p:cNvCxnSpPr>
          <p:nvPr/>
        </p:nvCxnSpPr>
        <p:spPr bwMode="auto">
          <a:xfrm flipV="1">
            <a:off x="5364088" y="3429000"/>
            <a:ext cx="864096" cy="504056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084668267"/>
      </p:ext>
    </p:extLst>
  </p:cSld>
  <p:clrMapOvr>
    <a:masterClrMapping/>
  </p:clrMapOvr>
  <p:extLst mod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F7E3D8B-30E7-4CC3-B72C-6ADCCA346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54" y="730007"/>
            <a:ext cx="8081294" cy="55073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30AB15A-F2B1-4B6F-8064-579EE2B8E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68" y="730007"/>
            <a:ext cx="8081293" cy="550730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Device </a:t>
            </a:r>
            <a:r>
              <a:rPr lang="ko-KR" altLang="en-US" dirty="0"/>
              <a:t>생성 </a:t>
            </a:r>
            <a:r>
              <a:rPr lang="en-US" altLang="ko-KR" dirty="0"/>
              <a:t>: AVD Name </a:t>
            </a:r>
            <a:r>
              <a:rPr lang="ko-KR" altLang="en-US" dirty="0"/>
              <a:t>확인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65E122-C54A-45D0-AD96-2858083ED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20" y="730007"/>
            <a:ext cx="8081293" cy="550730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 bwMode="auto">
          <a:xfrm>
            <a:off x="611560" y="2276872"/>
            <a:ext cx="3816424" cy="360040"/>
          </a:xfrm>
          <a:prstGeom prst="rect">
            <a:avLst/>
          </a:prstGeom>
          <a:noFill/>
          <a:ln w="38100" cap="flat" cmpd="sng" algn="ctr">
            <a:solidFill>
              <a:srgbClr val="FFC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9301084"/>
      </p:ext>
    </p:extLst>
  </p:cSld>
  <p:clrMapOvr>
    <a:masterClrMapping/>
  </p:clrMapOvr>
  <p:extLst mod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F0DE67-9B2B-9979-2043-F791251EB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AVD </a:t>
            </a:r>
            <a:r>
              <a:rPr lang="ko-KR" altLang="en-US" dirty="0"/>
              <a:t>실행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3CC97C0-9C22-D3E5-94B4-A18746B607F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가상 장치 </a:t>
            </a:r>
            <a:r>
              <a:rPr lang="en-US" altLang="ko-KR" dirty="0"/>
              <a:t>[Small Phone API 28]</a:t>
            </a:r>
            <a:r>
              <a:rPr lang="ko-KR" altLang="en-US" dirty="0"/>
              <a:t>의 오른쪽에 있는 </a:t>
            </a:r>
            <a:r>
              <a:rPr lang="en-US" altLang="ko-KR" dirty="0"/>
              <a:t>[Launch] </a:t>
            </a:r>
            <a:r>
              <a:rPr lang="ko-KR" altLang="en-US" dirty="0"/>
              <a:t>버튼을 눌러서 </a:t>
            </a:r>
            <a:r>
              <a:rPr lang="en-US" altLang="ko-KR" dirty="0"/>
              <a:t>AVD</a:t>
            </a:r>
            <a:r>
              <a:rPr lang="ko-KR" altLang="en-US" dirty="0"/>
              <a:t>를 부팅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5335A4-F112-47ED-83B2-93B7F9025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830824"/>
            <a:ext cx="5307155" cy="440648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CDAD993-69C4-4448-B293-74C72FFFF172}"/>
              </a:ext>
            </a:extLst>
          </p:cNvPr>
          <p:cNvSpPr/>
          <p:nvPr/>
        </p:nvSpPr>
        <p:spPr bwMode="auto">
          <a:xfrm>
            <a:off x="1763689" y="5288051"/>
            <a:ext cx="5544616" cy="540060"/>
          </a:xfrm>
          <a:prstGeom prst="rect">
            <a:avLst/>
          </a:prstGeom>
          <a:noFill/>
          <a:ln w="38100" cap="flat" cmpd="sng" algn="ctr">
            <a:solidFill>
              <a:srgbClr val="FFC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8" name="Picture 11" descr="Mouse-L2">
            <a:extLst>
              <a:ext uri="{FF2B5EF4-FFF2-40B4-BE49-F238E27FC236}">
                <a16:creationId xmlns:a16="http://schemas.microsoft.com/office/drawing/2014/main" id="{6156CC2C-A566-45E1-888E-5D622A134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5589240"/>
            <a:ext cx="720080" cy="653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924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/>
              <a:t>수동으로 에뮬레이터를 실행할 때 </a:t>
            </a:r>
            <a:r>
              <a:rPr lang="ko-KR" altLang="en-US" sz="3600" dirty="0">
                <a:solidFill>
                  <a:srgbClr val="FF0000"/>
                </a:solidFill>
              </a:rPr>
              <a:t>주의 사항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에뮬레이터는 </a:t>
            </a:r>
            <a:r>
              <a:rPr lang="ko-KR" altLang="en-US" dirty="0">
                <a:solidFill>
                  <a:srgbClr val="0000FF"/>
                </a:solidFill>
              </a:rPr>
              <a:t>한번 실행</a:t>
            </a:r>
            <a:r>
              <a:rPr lang="ko-KR" altLang="en-US" dirty="0"/>
              <a:t>하면 실습 내내 그대로 둘 것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다시 실행하려면 시간이 많이 걸림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8375E0-AA69-40AC-A6E8-6BB2D7224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278" y="2493854"/>
            <a:ext cx="2180850" cy="36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80984"/>
      </p:ext>
    </p:extLst>
  </p:cSld>
  <p:clrMapOvr>
    <a:masterClrMapping/>
  </p:clrMapOvr>
  <p:extLst mod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C4013D-C0D6-EB79-0CC8-0B835E369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AVD </a:t>
            </a:r>
            <a:r>
              <a:rPr lang="ko-KR" altLang="en-US" dirty="0"/>
              <a:t>화면</a:t>
            </a:r>
          </a:p>
        </p:txBody>
      </p:sp>
      <p:pic>
        <p:nvPicPr>
          <p:cNvPr id="7" name="내용 개체 틀 6" descr="텍스트, 휴대 전화, 정보기기, 통신 장치이(가) 표시된 사진&#10;&#10;자동 생성된 설명">
            <a:extLst>
              <a:ext uri="{FF2B5EF4-FFF2-40B4-BE49-F238E27FC236}">
                <a16:creationId xmlns:a16="http://schemas.microsoft.com/office/drawing/2014/main" id="{0DC4E7FC-EAE8-736B-7EF4-293B04883C1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764704"/>
            <a:ext cx="4824536" cy="5429246"/>
          </a:xfrm>
        </p:spPr>
      </p:pic>
    </p:spTree>
    <p:extLst>
      <p:ext uri="{BB962C8B-B14F-4D97-AF65-F5344CB8AC3E}">
        <p14:creationId xmlns:p14="http://schemas.microsoft.com/office/powerpoint/2010/main" val="8653149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C4013D-C0D6-EB79-0CC8-0B835E369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AVD</a:t>
            </a:r>
            <a:r>
              <a:rPr lang="ko-KR" altLang="en-US" dirty="0"/>
              <a:t> 사용 </a:t>
            </a:r>
            <a:r>
              <a:rPr lang="en-US" altLang="ko-KR" dirty="0"/>
              <a:t>: </a:t>
            </a:r>
            <a:r>
              <a:rPr lang="ko-KR" altLang="en-US" dirty="0"/>
              <a:t>설정</a:t>
            </a:r>
          </a:p>
        </p:txBody>
      </p:sp>
      <p:pic>
        <p:nvPicPr>
          <p:cNvPr id="9" name="내용 개체 틀 8" descr="정보기기, 휴대 전화, 휴대용 통신 장치, 통신 장치이(가) 표시된 사진&#10;&#10;자동 생성된 설명">
            <a:extLst>
              <a:ext uri="{FF2B5EF4-FFF2-40B4-BE49-F238E27FC236}">
                <a16:creationId xmlns:a16="http://schemas.microsoft.com/office/drawing/2014/main" id="{9B44483F-F313-8953-CDC0-51B3DAB9F19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764704"/>
            <a:ext cx="6264696" cy="5479960"/>
          </a:xfrm>
        </p:spPr>
      </p:pic>
    </p:spTree>
    <p:extLst>
      <p:ext uri="{BB962C8B-B14F-4D97-AF65-F5344CB8AC3E}">
        <p14:creationId xmlns:p14="http://schemas.microsoft.com/office/powerpoint/2010/main" val="33445574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6" descr="텍스트, 휴대 전화, 모바일 기기, 휴대용 통신 장치이(가) 표시된 사진&#10;&#10;자동 생성된 설명">
            <a:extLst>
              <a:ext uri="{FF2B5EF4-FFF2-40B4-BE49-F238E27FC236}">
                <a16:creationId xmlns:a16="http://schemas.microsoft.com/office/drawing/2014/main" id="{72F3CBD8-A785-4A88-9624-F44AA6066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504" y="733400"/>
            <a:ext cx="8864581" cy="550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695305D-4F11-8EE2-6230-2C3066032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언어를 한글로 변경하기 </a:t>
            </a:r>
            <a:r>
              <a:rPr lang="en-US" altLang="ko-KR" dirty="0"/>
              <a:t>- 1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23256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95305D-4F11-8EE2-6230-2C3066032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언어를 한글로 변경하기 </a:t>
            </a:r>
            <a:r>
              <a:rPr lang="en-US" altLang="ko-KR" dirty="0"/>
              <a:t>- 2</a:t>
            </a:r>
            <a:endParaRPr lang="ko-KR" altLang="en-US" dirty="0"/>
          </a:p>
        </p:txBody>
      </p:sp>
      <p:pic>
        <p:nvPicPr>
          <p:cNvPr id="9" name="내용 개체 틀 8" descr="텍스트, 휴대 전화, 휴대용 통신 장치, 통신 장치이(가) 표시된 사진&#10;&#10;자동 생성된 설명">
            <a:extLst>
              <a:ext uri="{FF2B5EF4-FFF2-40B4-BE49-F238E27FC236}">
                <a16:creationId xmlns:a16="http://schemas.microsoft.com/office/drawing/2014/main" id="{561A0870-04A2-813A-348C-8C62C36B914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733400"/>
            <a:ext cx="8870665" cy="5503912"/>
          </a:xfrm>
        </p:spPr>
      </p:pic>
    </p:spTree>
    <p:extLst>
      <p:ext uri="{BB962C8B-B14F-4D97-AF65-F5344CB8AC3E}">
        <p14:creationId xmlns:p14="http://schemas.microsoft.com/office/powerpoint/2010/main" val="730120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모바일 운영 체제 비교 </a:t>
            </a:r>
            <a:r>
              <a:rPr lang="en-US" altLang="ko-KR" dirty="0"/>
              <a:t>- 2</a:t>
            </a:r>
            <a:endParaRPr lang="ko-KR" altLang="en-US" dirty="0"/>
          </a:p>
        </p:txBody>
      </p:sp>
      <p:pic>
        <p:nvPicPr>
          <p:cNvPr id="4" name="그림 3" descr="텍스트, 스크린샷, 시계이(가) 표시된 사진&#10;&#10;자동 생성된 설명">
            <a:extLst>
              <a:ext uri="{FF2B5EF4-FFF2-40B4-BE49-F238E27FC236}">
                <a16:creationId xmlns:a16="http://schemas.microsoft.com/office/drawing/2014/main" id="{6085D018-1A20-4219-90E0-BE4EBF6664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66"/>
          <a:stretch/>
        </p:blipFill>
        <p:spPr>
          <a:xfrm>
            <a:off x="1835696" y="709253"/>
            <a:ext cx="5472608" cy="5537443"/>
          </a:xfrm>
          <a:prstGeom prst="rect">
            <a:avLst/>
          </a:prstGeom>
        </p:spPr>
      </p:pic>
    </p:spTree>
  </p:cSld>
  <p:clrMapOvr>
    <a:masterClrMapping/>
  </p:clrMapOvr>
  <p:extLst mod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95305D-4F11-8EE2-6230-2C3066032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언어를 한글로 변경하기 </a:t>
            </a:r>
            <a:r>
              <a:rPr lang="en-US" altLang="ko-KR" dirty="0"/>
              <a:t>- 3</a:t>
            </a:r>
            <a:endParaRPr lang="ko-KR" altLang="en-US" dirty="0"/>
          </a:p>
        </p:txBody>
      </p:sp>
      <p:pic>
        <p:nvPicPr>
          <p:cNvPr id="6" name="내용 개체 틀 7" descr="휴대 전화, 통신 장치, 모바일 기기, 휴대용 통신 장치이(가) 표시된 사진&#10;&#10;자동 생성된 설명">
            <a:extLst>
              <a:ext uri="{FF2B5EF4-FFF2-40B4-BE49-F238E27FC236}">
                <a16:creationId xmlns:a16="http://schemas.microsoft.com/office/drawing/2014/main" id="{A5A02125-0738-4134-9D16-F91C6FE4F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107" y="733400"/>
            <a:ext cx="8949389" cy="550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85801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[Lab] AVD</a:t>
            </a:r>
            <a:r>
              <a:rPr lang="ko-KR" altLang="en-US" dirty="0"/>
              <a:t>를 사용해보자</a:t>
            </a:r>
          </a:p>
        </p:txBody>
      </p:sp>
      <p:pic>
        <p:nvPicPr>
          <p:cNvPr id="9" name="내용 개체 틀 8" descr="텍스트, 스크린샷, 운영 체제, 멀티미디어이(가) 표시된 사진&#10;&#10;자동 생성된 설명">
            <a:extLst>
              <a:ext uri="{FF2B5EF4-FFF2-40B4-BE49-F238E27FC236}">
                <a16:creationId xmlns:a16="http://schemas.microsoft.com/office/drawing/2014/main" id="{5F15C3ED-01A1-DF5F-F1B2-103FAAA9AE7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626" y="764704"/>
            <a:ext cx="4929646" cy="6093296"/>
          </a:xfrm>
        </p:spPr>
      </p:pic>
    </p:spTree>
    <p:extLst>
      <p:ext uri="{BB962C8B-B14F-4D97-AF65-F5344CB8AC3E}">
        <p14:creationId xmlns:p14="http://schemas.microsoft.com/office/powerpoint/2010/main" val="7519810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AB59FA73-23E8-8856-C5FC-7DAD19B77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109192"/>
            <a:ext cx="5391622" cy="412812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4210D91-F9B5-0AD4-66F2-FE24C6138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1] </a:t>
            </a:r>
            <a:r>
              <a:rPr lang="ko-KR" altLang="en-US" dirty="0"/>
              <a:t>첫 번째 앱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B2AB5A-F119-B65F-7AE2-16DC2232E98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2800" dirty="0"/>
              <a:t>윈도우의 </a:t>
            </a:r>
            <a:r>
              <a:rPr lang="en-US" altLang="ko-KR" sz="2800" dirty="0"/>
              <a:t>[</a:t>
            </a:r>
            <a:r>
              <a:rPr lang="ko-KR" altLang="en-US" sz="2800" dirty="0"/>
              <a:t>시작</a:t>
            </a:r>
            <a:r>
              <a:rPr lang="en-US" altLang="ko-KR" sz="2800" dirty="0"/>
              <a:t>] </a:t>
            </a:r>
            <a:r>
              <a:rPr lang="ko-KR" altLang="en-US" sz="2800" dirty="0"/>
              <a:t>메뉴에서 안드로이드 스튜디오를 찾아서 실행</a:t>
            </a:r>
            <a:endParaRPr lang="en-US" altLang="ko-KR" sz="2800" dirty="0"/>
          </a:p>
          <a:p>
            <a:r>
              <a:rPr lang="ko-KR" altLang="en-US" sz="2800" dirty="0"/>
              <a:t>시작 화면에서 </a:t>
            </a:r>
            <a:r>
              <a:rPr lang="en-US" altLang="ko-KR" sz="2800" dirty="0"/>
              <a:t>[New Project]</a:t>
            </a:r>
            <a:r>
              <a:rPr lang="ko-KR" altLang="en-US" sz="2800" dirty="0"/>
              <a:t>를 선택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0AA49768-5CED-4FF1-93BB-C424392A0D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9316" y="221283"/>
            <a:ext cx="23256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r"/>
            <a:r>
              <a:rPr lang="en-US" altLang="ko-KR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Hello</a:t>
            </a:r>
            <a:endParaRPr lang="ko-KR" altLang="en-US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7452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도표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09AEC125-AC9E-1BE6-E6A0-9D8B048FF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811320"/>
            <a:ext cx="5778531" cy="442599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4210D91-F9B5-0AD4-66F2-FE24C6138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템플릿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B2AB5A-F119-B65F-7AE2-16DC2232E98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애플리케이션의 유형을 선택</a:t>
            </a:r>
            <a:endParaRPr lang="en-US" altLang="ko-KR" dirty="0"/>
          </a:p>
          <a:p>
            <a:pPr lvl="1"/>
            <a:r>
              <a:rPr lang="en-US" altLang="ko-KR" dirty="0"/>
              <a:t>[Phone and Tablet] </a:t>
            </a:r>
            <a:r>
              <a:rPr lang="ko-KR" altLang="en-US" dirty="0"/>
              <a:t>탭의 </a:t>
            </a:r>
            <a:r>
              <a:rPr lang="en-US" altLang="ko-KR" dirty="0">
                <a:solidFill>
                  <a:srgbClr val="7030A0"/>
                </a:solidFill>
              </a:rPr>
              <a:t>[Empty Views Activity]</a:t>
            </a:r>
            <a:r>
              <a:rPr lang="ko-KR" altLang="en-US" dirty="0"/>
              <a:t>를 선택</a:t>
            </a:r>
          </a:p>
        </p:txBody>
      </p:sp>
    </p:spTree>
    <p:extLst>
      <p:ext uri="{BB962C8B-B14F-4D97-AF65-F5344CB8AC3E}">
        <p14:creationId xmlns:p14="http://schemas.microsoft.com/office/powerpoint/2010/main" val="23512142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210D91-F9B5-0AD4-66F2-FE24C6138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프로젝트 정보</a:t>
            </a:r>
            <a:r>
              <a:rPr lang="en-US" altLang="ko-KR" dirty="0"/>
              <a:t> </a:t>
            </a:r>
            <a:r>
              <a:rPr lang="ko-KR" altLang="en-US" dirty="0"/>
              <a:t>입력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B2AB5A-F119-B65F-7AE2-16DC2232E98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2800" dirty="0"/>
              <a:t>애플리케이션 이름과 회사 도메인</a:t>
            </a:r>
            <a:r>
              <a:rPr lang="en-US" altLang="ko-KR" sz="2800" dirty="0"/>
              <a:t>, </a:t>
            </a:r>
            <a:r>
              <a:rPr lang="ko-KR" altLang="en-US" sz="2800" dirty="0"/>
              <a:t>프로젝트 위치</a:t>
            </a:r>
            <a:r>
              <a:rPr lang="en-US" altLang="ko-KR" sz="2800" dirty="0"/>
              <a:t>, </a:t>
            </a:r>
            <a:r>
              <a:rPr lang="ko-KR" altLang="en-US" sz="2800" dirty="0"/>
              <a:t>사용 언어를 다음과 같이 입력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185DAE-4CD3-4100-BADE-D895AFA66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700808"/>
            <a:ext cx="6264696" cy="45214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753DAF1-6B31-4850-85DA-BC62B4A64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2607719"/>
            <a:ext cx="2592288" cy="22419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5C6274F-01A3-43AE-BF27-80AB49233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98" y="1988840"/>
            <a:ext cx="8324850" cy="3914775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5087563-D3E1-435A-92E2-AE3B98E2E150}"/>
              </a:ext>
            </a:extLst>
          </p:cNvPr>
          <p:cNvSpPr/>
          <p:nvPr/>
        </p:nvSpPr>
        <p:spPr bwMode="auto">
          <a:xfrm>
            <a:off x="2051720" y="4077072"/>
            <a:ext cx="864096" cy="43204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63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D150C11-FFC5-46A6-9AD4-C8153B1B4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5081"/>
            <a:ext cx="9144000" cy="539022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Android Studio </a:t>
            </a:r>
            <a:r>
              <a:rPr lang="ko-KR" altLang="en-US" dirty="0">
                <a:solidFill>
                  <a:srgbClr val="92D050"/>
                </a:solidFill>
              </a:rPr>
              <a:t>코딩</a:t>
            </a:r>
            <a:r>
              <a:rPr lang="ko-KR" altLang="en-US" dirty="0"/>
              <a:t> 화면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38453FC-CBD2-48E9-88DF-D03E010A399C}"/>
              </a:ext>
            </a:extLst>
          </p:cNvPr>
          <p:cNvSpPr/>
          <p:nvPr/>
        </p:nvSpPr>
        <p:spPr bwMode="auto">
          <a:xfrm>
            <a:off x="395536" y="1052736"/>
            <a:ext cx="1944216" cy="316835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뷰</a:t>
            </a:r>
            <a:endParaRPr kumimoji="1" lang="ko-KR" altLang="en-US" sz="2400" b="1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3DFA04-EA78-41D0-BD3D-9CBD7C7E24F9}"/>
              </a:ext>
            </a:extLst>
          </p:cNvPr>
          <p:cNvSpPr/>
          <p:nvPr/>
        </p:nvSpPr>
        <p:spPr bwMode="auto">
          <a:xfrm>
            <a:off x="2411760" y="1052736"/>
            <a:ext cx="6336704" cy="316835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Java</a:t>
            </a:r>
            <a:r>
              <a:rPr kumimoji="1" lang="ko-KR" altLang="en-US" sz="2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소스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642ED0-3C97-49FC-8526-B8891C00F070}"/>
              </a:ext>
            </a:extLst>
          </p:cNvPr>
          <p:cNvSpPr/>
          <p:nvPr/>
        </p:nvSpPr>
        <p:spPr bwMode="auto">
          <a:xfrm>
            <a:off x="395536" y="4293096"/>
            <a:ext cx="8352928" cy="165618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컴파일 </a:t>
            </a:r>
            <a:r>
              <a:rPr lang="ko-KR" altLang="en-US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메세지</a:t>
            </a:r>
            <a:endParaRPr kumimoji="1" lang="ko-KR" altLang="en-US" sz="2400" b="1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494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 animBg="1"/>
    </p:bldLst>
  </p:timing>
  <p:extLst mod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886A2CF-DFF6-402B-928F-263E117F9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5081"/>
            <a:ext cx="9144000" cy="539022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Android Studio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92D050"/>
                </a:solidFill>
              </a:rPr>
              <a:t>디자인</a:t>
            </a:r>
            <a:r>
              <a:rPr lang="ko-KR" altLang="en-US" dirty="0"/>
              <a:t> 화면</a:t>
            </a:r>
          </a:p>
        </p:txBody>
      </p:sp>
      <p:sp>
        <p:nvSpPr>
          <p:cNvPr id="6" name="직사각형 5"/>
          <p:cNvSpPr/>
          <p:nvPr/>
        </p:nvSpPr>
        <p:spPr bwMode="auto">
          <a:xfrm>
            <a:off x="395536" y="2780928"/>
            <a:ext cx="2016224" cy="720080"/>
          </a:xfrm>
          <a:prstGeom prst="rect">
            <a:avLst/>
          </a:prstGeom>
          <a:noFill/>
          <a:ln w="38100" cap="flat" cmpd="sng" algn="ctr">
            <a:solidFill>
              <a:srgbClr val="FFC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114656"/>
      </p:ext>
    </p:extLst>
  </p:cSld>
  <p:clrMapOvr>
    <a:masterClrMapping/>
  </p:clrMapOvr>
  <p:extLst mod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7BFD17-9BAB-25D3-CF55-AAA4679C1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일단 </a:t>
            </a:r>
            <a:r>
              <a:rPr lang="en-US" altLang="ko-KR" dirty="0"/>
              <a:t>2</a:t>
            </a:r>
            <a:r>
              <a:rPr lang="ko-KR" altLang="en-US" dirty="0"/>
              <a:t>개의 파일이 중요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D20658-9BEF-B508-0ADD-CD19A51957B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MainActivity.java</a:t>
            </a:r>
          </a:p>
          <a:p>
            <a:pPr lvl="1"/>
            <a:r>
              <a:rPr lang="ko-KR" altLang="en-US" dirty="0"/>
              <a:t>앱의 메인 액티비티</a:t>
            </a:r>
            <a:r>
              <a:rPr lang="en-US" altLang="ko-KR" dirty="0"/>
              <a:t>(Activity)</a:t>
            </a:r>
            <a:r>
              <a:rPr lang="ko-KR" altLang="en-US" dirty="0"/>
              <a:t>를 정의하는 파일</a:t>
            </a:r>
            <a:endParaRPr lang="en-US" altLang="ko-KR" dirty="0"/>
          </a:p>
          <a:p>
            <a:pPr lvl="1"/>
            <a:r>
              <a:rPr lang="ko-KR" altLang="en-US" dirty="0"/>
              <a:t>메인 액티비티는 앱이 시작될 때 가장 먼저 보여지는 화면</a:t>
            </a:r>
            <a:endParaRPr lang="en-US" altLang="ko-KR" dirty="0"/>
          </a:p>
          <a:p>
            <a:pPr lvl="1"/>
            <a:r>
              <a:rPr lang="ko-KR" altLang="en-US" dirty="0"/>
              <a:t>사용자 인터페이스와 액티비티의 동작을 관리</a:t>
            </a:r>
            <a:endParaRPr lang="en-US" altLang="ko-KR" dirty="0"/>
          </a:p>
          <a:p>
            <a:r>
              <a:rPr lang="en-US" altLang="ko-KR" b="1" dirty="0"/>
              <a:t>activity_main.xml</a:t>
            </a:r>
          </a:p>
          <a:p>
            <a:pPr lvl="1"/>
            <a:r>
              <a:rPr lang="en-US" altLang="ko-KR" dirty="0"/>
              <a:t>MainActivity.java</a:t>
            </a:r>
            <a:r>
              <a:rPr lang="ko-KR" altLang="en-US" dirty="0"/>
              <a:t>에서 정의한 액티비티의 사용자 인터페이스를 설계하고 레이아웃을 정의하는 파일</a:t>
            </a:r>
          </a:p>
        </p:txBody>
      </p:sp>
    </p:spTree>
    <p:extLst>
      <p:ext uri="{BB962C8B-B14F-4D97-AF65-F5344CB8AC3E}">
        <p14:creationId xmlns:p14="http://schemas.microsoft.com/office/powerpoint/2010/main" val="9819903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41B57-925E-42A1-A249-246727BCE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참고사항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49EEA01-F073-4BF8-B6B7-E4332B82A29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940" y="1072572"/>
            <a:ext cx="9133059" cy="4660684"/>
          </a:xfr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B33D603-25FC-4290-AC19-0A64BE6D6467}"/>
              </a:ext>
            </a:extLst>
          </p:cNvPr>
          <p:cNvCxnSpPr>
            <a:cxnSpLocks/>
          </p:cNvCxnSpPr>
          <p:nvPr/>
        </p:nvCxnSpPr>
        <p:spPr bwMode="auto">
          <a:xfrm>
            <a:off x="1043608" y="1700808"/>
            <a:ext cx="864096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CECECF6-2448-4F1F-B79F-E468CFAA71FE}"/>
              </a:ext>
            </a:extLst>
          </p:cNvPr>
          <p:cNvCxnSpPr/>
          <p:nvPr/>
        </p:nvCxnSpPr>
        <p:spPr bwMode="auto">
          <a:xfrm>
            <a:off x="1115616" y="3284984"/>
            <a:ext cx="360040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B720453-5DF1-4648-90D5-5367B07E6800}"/>
              </a:ext>
            </a:extLst>
          </p:cNvPr>
          <p:cNvCxnSpPr/>
          <p:nvPr/>
        </p:nvCxnSpPr>
        <p:spPr bwMode="auto">
          <a:xfrm>
            <a:off x="3635896" y="5157192"/>
            <a:ext cx="2520280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798972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91E113-6A19-4A77-BC5C-6FFE8C5E7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5081"/>
            <a:ext cx="9144000" cy="539022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</a:t>
            </a:r>
            <a:r>
              <a:rPr lang="ko-KR" altLang="en-US" dirty="0"/>
              <a:t> 실행 방법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D020FC6-E775-43C3-A345-35FC9877A776}"/>
              </a:ext>
            </a:extLst>
          </p:cNvPr>
          <p:cNvSpPr/>
          <p:nvPr/>
        </p:nvSpPr>
        <p:spPr bwMode="auto">
          <a:xfrm>
            <a:off x="2843808" y="764704"/>
            <a:ext cx="1152128" cy="288032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8" name="Picture 11" descr="Mouse-L2">
            <a:extLst>
              <a:ext uri="{FF2B5EF4-FFF2-40B4-BE49-F238E27FC236}">
                <a16:creationId xmlns:a16="http://schemas.microsoft.com/office/drawing/2014/main" id="{3B1A1826-CBC1-48A4-9622-849FE253D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975598"/>
            <a:ext cx="720080" cy="653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467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안드로이드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구글의 홈페이지 참조</a:t>
            </a:r>
            <a:r>
              <a:rPr lang="en-US" altLang="ko-KR" dirty="0"/>
              <a:t>: </a:t>
            </a:r>
            <a:r>
              <a:rPr lang="en-US" altLang="ko-KR" sz="2800" dirty="0">
                <a:hlinkClick r:id="rId3"/>
              </a:rPr>
              <a:t>developer.android.com</a:t>
            </a:r>
            <a:endParaRPr lang="ko-KR" alt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25C03B-4DB2-43F2-B81E-8A467528A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1412776"/>
            <a:ext cx="7344816" cy="4740744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8896789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2D6C31-39A0-400F-A487-6E3899DFF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3888"/>
            <a:ext cx="9144000" cy="539022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3DE17DA-6F4B-405D-B5C6-EE4887964FB4}"/>
              </a:ext>
            </a:extLst>
          </p:cNvPr>
          <p:cNvSpPr/>
          <p:nvPr/>
        </p:nvSpPr>
        <p:spPr bwMode="auto">
          <a:xfrm>
            <a:off x="6300192" y="1052736"/>
            <a:ext cx="2592288" cy="4752528"/>
          </a:xfrm>
          <a:prstGeom prst="rect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528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  <p:extLst mod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6168DF-2F87-4A74-84D1-3280A0A9B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/>
              <a:t>안드로이드 폰을 연결한 개발 환경 구축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D8A8C8C2-D325-40FD-88CD-74556E4E7BA3}"/>
              </a:ext>
            </a:extLst>
          </p:cNvPr>
          <p:cNvGraphicFramePr>
            <a:graphicFrameLocks noGrp="1"/>
          </p:cNvGraphicFramePr>
          <p:nvPr>
            <p:ph sz="quarter" idx="1"/>
            <p:extLst/>
          </p:nvPr>
        </p:nvGraphicFramePr>
        <p:xfrm>
          <a:off x="0" y="2204864"/>
          <a:ext cx="9144000" cy="2304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38366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33FDE2-57C3-496E-AC18-C02CBC4BD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USB </a:t>
            </a:r>
            <a:r>
              <a:rPr lang="ko-KR" altLang="en-US" dirty="0"/>
              <a:t>드라이버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BBF994-E9D7-4422-9864-F052B0AA854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개발용 </a:t>
            </a:r>
            <a:r>
              <a:rPr lang="en-US" altLang="ko-KR" dirty="0"/>
              <a:t>PC</a:t>
            </a:r>
            <a:r>
              <a:rPr lang="ko-KR" altLang="en-US" dirty="0"/>
              <a:t>와 안드로이드 탑재 장치는 </a:t>
            </a:r>
            <a:r>
              <a:rPr lang="en-US" altLang="ko-KR" dirty="0"/>
              <a:t>USB </a:t>
            </a:r>
            <a:r>
              <a:rPr lang="ko-KR" altLang="en-US" dirty="0"/>
              <a:t>케이블로 연결</a:t>
            </a:r>
            <a:endParaRPr lang="en-US" altLang="ko-KR" dirty="0"/>
          </a:p>
          <a:p>
            <a:r>
              <a:rPr lang="en-US" altLang="ko-KR" dirty="0"/>
              <a:t>USB </a:t>
            </a:r>
            <a:r>
              <a:rPr lang="ko-KR" altLang="en-US" dirty="0"/>
              <a:t>드라이버를 설치해야 실제 장치를 안드로이드 스튜디오가 인식 가능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삼성의 갤럭시 시리즈를 사용하는 경우 삼성 모바일 닷컴으로 가서 통합 </a:t>
            </a:r>
            <a:r>
              <a:rPr lang="en-US" altLang="ko-KR" dirty="0"/>
              <a:t>USB </a:t>
            </a:r>
            <a:r>
              <a:rPr lang="ko-KR" altLang="en-US" dirty="0"/>
              <a:t>드라이버를 다운로드해서 설치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3734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BE7398-6EB5-4394-9929-3984CD97A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/>
              <a:t>실제 장치에서 “</a:t>
            </a:r>
            <a:r>
              <a:rPr lang="en-US" altLang="ko-KR" sz="3200" dirty="0"/>
              <a:t>USB </a:t>
            </a:r>
            <a:r>
              <a:rPr lang="ko-KR" altLang="en-US" sz="3200" dirty="0" err="1"/>
              <a:t>디버깅”을</a:t>
            </a:r>
            <a:r>
              <a:rPr lang="ko-KR" altLang="en-US" sz="3200" dirty="0"/>
              <a:t> 항목을 켠다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75DD8B3-7D3C-4F23-8D15-D6F764579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765175"/>
            <a:ext cx="8459788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76823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497C8-4216-4B78-9C9C-3770D8409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/>
              <a:t>스마트폰이 연결된 상태에서 애플리케이션을 실행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8EE28CD-B855-4E19-8347-D53DF5E43D5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0" y="1196752"/>
            <a:ext cx="9093531" cy="4464496"/>
          </a:xfrm>
        </p:spPr>
      </p:pic>
    </p:spTree>
    <p:extLst>
      <p:ext uri="{BB962C8B-B14F-4D97-AF65-F5344CB8AC3E}">
        <p14:creationId xmlns:p14="http://schemas.microsoft.com/office/powerpoint/2010/main" val="11577638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57E98D-1A3C-45EF-9813-F4889B97D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solidFill>
                  <a:srgbClr val="C00000"/>
                </a:solidFill>
              </a:rPr>
              <a:t>자신의 집</a:t>
            </a:r>
            <a:r>
              <a:rPr lang="ko-KR" altLang="en-US" dirty="0"/>
              <a:t>에 있는 </a:t>
            </a:r>
            <a:r>
              <a:rPr lang="en-US" altLang="ko-KR" dirty="0"/>
              <a:t>PC </a:t>
            </a:r>
            <a:r>
              <a:rPr lang="ko-KR" altLang="en-US" dirty="0"/>
              <a:t>에 </a:t>
            </a:r>
            <a:r>
              <a:rPr lang="en-US" altLang="ko-KR" dirty="0">
                <a:solidFill>
                  <a:srgbClr val="0070C0"/>
                </a:solidFill>
              </a:rPr>
              <a:t>Android Studio </a:t>
            </a:r>
            <a:r>
              <a:rPr lang="ko-KR" altLang="en-US" dirty="0"/>
              <a:t>를 설치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강의록의 </a:t>
            </a:r>
            <a:r>
              <a:rPr lang="en-US" altLang="ko-KR" dirty="0">
                <a:solidFill>
                  <a:srgbClr val="0000FF"/>
                </a:solidFill>
              </a:rPr>
              <a:t>Hello</a:t>
            </a:r>
            <a:r>
              <a:rPr lang="en-US" altLang="ko-KR" dirty="0"/>
              <a:t> </a:t>
            </a:r>
            <a:r>
              <a:rPr lang="ko-KR" altLang="en-US" dirty="0"/>
              <a:t>프로젝트를 생성한 후 실행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안드로이드 스튜디오 화면과 실행 화면이 함께 보이도록 </a:t>
            </a:r>
            <a:r>
              <a:rPr lang="ko-KR" altLang="en-US" dirty="0">
                <a:solidFill>
                  <a:srgbClr val="006600"/>
                </a:solidFill>
              </a:rPr>
              <a:t>사진</a:t>
            </a:r>
            <a:r>
              <a:rPr lang="ko-KR" altLang="en-US" dirty="0"/>
              <a:t>을 찍어서 제출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58A1585-A383-4352-B2A9-F58160DF4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6C6C61-C1E1-4991-90E3-0FF71D1022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장</a:t>
            </a:r>
            <a:r>
              <a:rPr lang="en-US" altLang="ko-KR" dirty="0"/>
              <a:t>. </a:t>
            </a:r>
            <a:r>
              <a:rPr lang="ko-KR" altLang="en-US" dirty="0"/>
              <a:t>안드로이드 기초</a:t>
            </a:r>
          </a:p>
        </p:txBody>
      </p:sp>
    </p:spTree>
    <p:extLst>
      <p:ext uri="{BB962C8B-B14F-4D97-AF65-F5344CB8AC3E}">
        <p14:creationId xmlns:p14="http://schemas.microsoft.com/office/powerpoint/2010/main" val="26415485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57E98D-1A3C-45EF-9813-F4889B97D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ko-KR" altLang="en-US" dirty="0"/>
              <a:t>실습한</a:t>
            </a:r>
            <a:r>
              <a:rPr lang="en-US" altLang="ko-KR" dirty="0"/>
              <a:t> </a:t>
            </a:r>
            <a:r>
              <a:rPr lang="ko-KR" altLang="en-US" dirty="0"/>
              <a:t>프로젝트의 모든 내용을 압축해서 </a:t>
            </a:r>
            <a:r>
              <a:rPr lang="ko-KR" altLang="en-US" dirty="0" err="1"/>
              <a:t>제출하시오</a:t>
            </a:r>
            <a:r>
              <a:rPr lang="en-US" altLang="ko-KR" dirty="0"/>
              <a:t>.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altLang="ko-KR" dirty="0"/>
              <a:t>Hello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58A1585-A383-4352-B2A9-F58160DF4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r>
              <a:rPr lang="en-US" altLang="ko-KR" dirty="0"/>
              <a:t> </a:t>
            </a:r>
            <a:r>
              <a:rPr lang="ko-KR" altLang="en-US" dirty="0"/>
              <a:t>프로젝트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ED2F50-E159-4432-B069-8DEFF48594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장</a:t>
            </a:r>
            <a:r>
              <a:rPr lang="en-US" altLang="ko-KR" dirty="0"/>
              <a:t>. </a:t>
            </a:r>
            <a:r>
              <a:rPr lang="ko-KR" altLang="en-US" dirty="0"/>
              <a:t>안드로이드 기초</a:t>
            </a:r>
          </a:p>
        </p:txBody>
      </p:sp>
    </p:spTree>
    <p:extLst>
      <p:ext uri="{BB962C8B-B14F-4D97-AF65-F5344CB8AC3E}">
        <p14:creationId xmlns:p14="http://schemas.microsoft.com/office/powerpoint/2010/main" val="15275216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1</a:t>
            </a:r>
            <a:r>
              <a:rPr lang="ko-KR" altLang="en-US" sz="2800" dirty="0"/>
              <a:t>장</a:t>
            </a:r>
            <a:r>
              <a:rPr lang="en-US" altLang="ko-KR" sz="2800" dirty="0"/>
              <a:t>. </a:t>
            </a:r>
            <a:r>
              <a:rPr lang="ko-KR" altLang="en-US" sz="2800" dirty="0"/>
              <a:t>안드로이드 기초</a:t>
            </a:r>
            <a:endParaRPr lang="ko-KR" altLang="en-US" sz="2800" dirty="0">
              <a:solidFill>
                <a:srgbClr val="660066"/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CD6A576-0442-4D8D-8975-2FBE5739E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818681"/>
              </p:ext>
            </p:extLst>
          </p:nvPr>
        </p:nvGraphicFramePr>
        <p:xfrm>
          <a:off x="35496" y="780290"/>
          <a:ext cx="4464495" cy="5385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8165">
                  <a:extLst>
                    <a:ext uri="{9D8B030D-6E8A-4147-A177-3AD203B41FA5}">
                      <a16:colId xmlns:a16="http://schemas.microsoft.com/office/drawing/2014/main" val="1841443414"/>
                    </a:ext>
                  </a:extLst>
                </a:gridCol>
                <a:gridCol w="1488165">
                  <a:extLst>
                    <a:ext uri="{9D8B030D-6E8A-4147-A177-3AD203B41FA5}">
                      <a16:colId xmlns:a16="http://schemas.microsoft.com/office/drawing/2014/main" val="3683570795"/>
                    </a:ext>
                  </a:extLst>
                </a:gridCol>
                <a:gridCol w="1488165">
                  <a:extLst>
                    <a:ext uri="{9D8B030D-6E8A-4147-A177-3AD203B41FA5}">
                      <a16:colId xmlns:a16="http://schemas.microsoft.com/office/drawing/2014/main" val="1038990043"/>
                    </a:ext>
                  </a:extLst>
                </a:gridCol>
              </a:tblGrid>
              <a:tr h="3586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단어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발음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뜻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86257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alliance</a:t>
                      </a: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9227519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objective</a:t>
                      </a: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779098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hybrid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0415248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proprietary</a:t>
                      </a: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2128071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nougat</a:t>
                      </a: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7198892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application</a:t>
                      </a: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6873868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framework</a:t>
                      </a: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4064623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virtual</a:t>
                      </a: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69422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integrate</a:t>
                      </a: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489660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optimize</a:t>
                      </a: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961562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enhance</a:t>
                      </a: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6349342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global</a:t>
                      </a: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644530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evolution</a:t>
                      </a: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398258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garbage</a:t>
                      </a: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869646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collection</a:t>
                      </a: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7605838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content</a:t>
                      </a: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066813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provide</a:t>
                      </a: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7613474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activity</a:t>
                      </a: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0829654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location</a:t>
                      </a: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652280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package</a:t>
                      </a: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891884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notification</a:t>
                      </a: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8194945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resource</a:t>
                      </a: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116389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core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6177052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16B02AA-9551-409E-A8C7-B0F5220B61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485476"/>
              </p:ext>
            </p:extLst>
          </p:nvPr>
        </p:nvGraphicFramePr>
        <p:xfrm>
          <a:off x="4644009" y="780290"/>
          <a:ext cx="4464495" cy="5385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8165">
                  <a:extLst>
                    <a:ext uri="{9D8B030D-6E8A-4147-A177-3AD203B41FA5}">
                      <a16:colId xmlns:a16="http://schemas.microsoft.com/office/drawing/2014/main" val="1841443414"/>
                    </a:ext>
                  </a:extLst>
                </a:gridCol>
                <a:gridCol w="1488165">
                  <a:extLst>
                    <a:ext uri="{9D8B030D-6E8A-4147-A177-3AD203B41FA5}">
                      <a16:colId xmlns:a16="http://schemas.microsoft.com/office/drawing/2014/main" val="3683570795"/>
                    </a:ext>
                  </a:extLst>
                </a:gridCol>
                <a:gridCol w="1488165">
                  <a:extLst>
                    <a:ext uri="{9D8B030D-6E8A-4147-A177-3AD203B41FA5}">
                      <a16:colId xmlns:a16="http://schemas.microsoft.com/office/drawing/2014/main" val="1038990043"/>
                    </a:ext>
                  </a:extLst>
                </a:gridCol>
              </a:tblGrid>
              <a:tr h="3586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단어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발음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뜻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86257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android</a:t>
                      </a: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9227519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studio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779098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development</a:t>
                      </a: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0415248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kit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2128071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manager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7198892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template</a:t>
                      </a: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6873868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empty</a:t>
                      </a: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4064623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device</a:t>
                      </a: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69422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</a:t>
                      </a: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489660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emulator</a:t>
                      </a: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961562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6349342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644530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398258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869646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7605838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066813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7613474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0829654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652280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891884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8194945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116389"/>
                  </a:ext>
                </a:extLst>
              </a:tr>
              <a:tr h="217138"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8" marR="5178" marT="517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6177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14049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Q &amp; A</a:t>
            </a:r>
            <a:endParaRPr lang="ko-KR" altLang="en-US" dirty="0"/>
          </a:p>
        </p:txBody>
      </p:sp>
      <p:sp>
        <p:nvSpPr>
          <p:cNvPr id="1126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/>
              <a:t>No question, no learning !!!</a:t>
            </a:r>
          </a:p>
          <a:p>
            <a:pPr eaLnBrk="1" hangingPunct="1">
              <a:defRPr/>
            </a:pPr>
            <a:r>
              <a:rPr lang="en-US" altLang="ko-KR" sz="2800" dirty="0"/>
              <a:t>No dumb question !!!</a:t>
            </a:r>
          </a:p>
          <a:p>
            <a:pPr eaLnBrk="1" hangingPunct="1">
              <a:defRPr/>
            </a:pPr>
            <a:r>
              <a:rPr lang="en-US" altLang="ko-KR" sz="2800" dirty="0"/>
              <a:t>I</a:t>
            </a:r>
            <a:r>
              <a:rPr lang="en-US" altLang="ko-KR" sz="2800" dirty="0">
                <a:latin typeface="Times New Roman" pitchFamily="18" charset="0"/>
              </a:rPr>
              <a:t>’</a:t>
            </a:r>
            <a:r>
              <a:rPr lang="en-US" altLang="ko-KR" sz="2800" dirty="0"/>
              <a:t>m here to be interrupted.</a:t>
            </a:r>
          </a:p>
          <a:p>
            <a:pPr eaLnBrk="1" hangingPunct="1">
              <a:defRPr/>
            </a:pPr>
            <a:r>
              <a:rPr lang="en-US" altLang="ko-KR" sz="2800" dirty="0"/>
              <a:t>I</a:t>
            </a:r>
            <a:r>
              <a:rPr lang="en-US" altLang="ko-KR" sz="2800" dirty="0">
                <a:latin typeface="Times New Roman" pitchFamily="18" charset="0"/>
              </a:rPr>
              <a:t>’</a:t>
            </a:r>
            <a:r>
              <a:rPr lang="en-US" altLang="ko-KR" sz="2800" dirty="0"/>
              <a:t>m an interrupt-driven professor.</a:t>
            </a:r>
          </a:p>
          <a:p>
            <a:pPr eaLnBrk="1" hangingPunct="1">
              <a:defRPr/>
            </a:pPr>
            <a:r>
              <a:rPr lang="en-US" altLang="ko-KR" sz="2800" dirty="0"/>
              <a:t>I teach less, students learn more.</a:t>
            </a:r>
          </a:p>
        </p:txBody>
      </p:sp>
      <p:pic>
        <p:nvPicPr>
          <p:cNvPr id="31749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861048"/>
            <a:ext cx="2363142" cy="208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err="1"/>
              <a:t>안드로이드의</a:t>
            </a:r>
            <a:r>
              <a:rPr lang="en-US" altLang="ko-KR" dirty="0"/>
              <a:t> </a:t>
            </a:r>
            <a:r>
              <a:rPr lang="ko-KR" altLang="en-US" dirty="0"/>
              <a:t>역사</a:t>
            </a:r>
          </a:p>
        </p:txBody>
      </p:sp>
      <p:sp>
        <p:nvSpPr>
          <p:cNvPr id="21507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2005</a:t>
            </a:r>
            <a:r>
              <a:rPr lang="ko-KR" altLang="en-US"/>
              <a:t>년에 안드로이드㈜ 인수</a:t>
            </a:r>
            <a:endParaRPr lang="en-US" altLang="ko-KR"/>
          </a:p>
          <a:p>
            <a:r>
              <a:rPr lang="en-US" altLang="ko-KR"/>
              <a:t>2007</a:t>
            </a:r>
            <a:r>
              <a:rPr lang="ko-KR" altLang="en-US"/>
              <a:t>년에 </a:t>
            </a:r>
            <a:r>
              <a:rPr lang="en-US" altLang="ko-KR"/>
              <a:t>OHA(Open Handset Alliance)</a:t>
            </a:r>
            <a:r>
              <a:rPr lang="ko-KR" altLang="en-US"/>
              <a:t>라는 컨소시엄 구성</a:t>
            </a:r>
            <a:endParaRPr lang="en-US" altLang="ko-KR"/>
          </a:p>
          <a:p>
            <a:r>
              <a:rPr lang="en-US" altLang="ko-KR"/>
              <a:t>2007</a:t>
            </a:r>
            <a:r>
              <a:rPr lang="ko-KR" altLang="en-US"/>
              <a:t>년 안드로이드 </a:t>
            </a:r>
            <a:r>
              <a:rPr lang="en-US" altLang="ko-KR"/>
              <a:t>SDK 1.0 </a:t>
            </a:r>
            <a:r>
              <a:rPr lang="ko-KR" altLang="en-US"/>
              <a:t>발표</a:t>
            </a:r>
            <a:r>
              <a:rPr lang="en-US" altLang="ko-KR"/>
              <a:t> </a:t>
            </a:r>
          </a:p>
          <a:p>
            <a:r>
              <a:rPr lang="ko-KR" altLang="en-US"/>
              <a:t>최초의 안드로이드 폰</a:t>
            </a:r>
            <a:r>
              <a:rPr lang="en-US" altLang="ko-KR"/>
              <a:t>: HTC</a:t>
            </a:r>
            <a:r>
              <a:rPr lang="ko-KR" altLang="en-US"/>
              <a:t>의 </a:t>
            </a:r>
            <a:r>
              <a:rPr lang="en-US" altLang="ko-KR"/>
              <a:t>G1</a:t>
            </a:r>
            <a:endParaRPr lang="ko-KR" altLang="en-US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앤디 루빈</a:t>
            </a:r>
            <a:r>
              <a:rPr lang="en-US" altLang="ko-KR"/>
              <a:t>-&gt;</a:t>
            </a:r>
            <a:endParaRPr lang="ko-KR" altLang="en-US"/>
          </a:p>
          <a:p>
            <a:endParaRPr lang="ko-KR" altLang="en-US"/>
          </a:p>
        </p:txBody>
      </p:sp>
      <p:sp>
        <p:nvSpPr>
          <p:cNvPr id="2150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rgbClr val="66003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har char="–"/>
              <a:defRPr kumimoji="1" sz="2800">
                <a:solidFill>
                  <a:srgbClr val="0033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ko-KR" altLang="en-US" sz="2400">
              <a:solidFill>
                <a:schemeClr val="tx1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pic>
        <p:nvPicPr>
          <p:cNvPr id="21509" name="_x44735920" descr="EMB0000127813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3860800"/>
            <a:ext cx="1727200" cy="230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extLst mod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안드로이드 버전</a:t>
            </a:r>
          </a:p>
        </p:txBody>
      </p:sp>
      <p:pic>
        <p:nvPicPr>
          <p:cNvPr id="4" name="내용 개체 틀 7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94DC9F2D-8F0B-4ABF-89B5-A6A149348BD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44" y="733399"/>
            <a:ext cx="7609480" cy="5503913"/>
          </a:xfrm>
        </p:spPr>
      </p:pic>
    </p:spTree>
  </p:cSld>
  <p:clrMapOvr>
    <a:masterClrMapping/>
  </p:clrMapOvr>
  <p:extLst mod="1"/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HY헤드라인M"/>
        <a:ea typeface="HY헤드라인M"/>
        <a:cs typeface=""/>
      </a:majorFont>
      <a:minorFont>
        <a:latin typeface="HY헤드라인M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3549</TotalTime>
  <Words>1089</Words>
  <Application>Microsoft Office PowerPoint</Application>
  <PresentationFormat>화면 슬라이드 쇼(4:3)</PresentationFormat>
  <Paragraphs>312</Paragraphs>
  <Slides>78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84" baseType="lpstr">
      <vt:lpstr>HY헤드라인M</vt:lpstr>
      <vt:lpstr>굴림</vt:lpstr>
      <vt:lpstr>맑은 고딕</vt:lpstr>
      <vt:lpstr>Times New Roman</vt:lpstr>
      <vt:lpstr>Wingdings</vt:lpstr>
      <vt:lpstr>기본 디자인</vt:lpstr>
      <vt:lpstr>CHAP.1  안드로이드 기초 사항</vt:lpstr>
      <vt:lpstr>학습 목표</vt:lpstr>
      <vt:lpstr>스마트폰 </vt:lpstr>
      <vt:lpstr>모바일 운영 체제</vt:lpstr>
      <vt:lpstr>모바일 운영 체제 비교 - 1</vt:lpstr>
      <vt:lpstr>모바일 운영 체제 비교 - 2</vt:lpstr>
      <vt:lpstr>안드로이드</vt:lpstr>
      <vt:lpstr>안드로이드의 역사</vt:lpstr>
      <vt:lpstr>안드로이드 버전</vt:lpstr>
      <vt:lpstr>안드로이드의 특징</vt:lpstr>
      <vt:lpstr>안드로이드의 구조</vt:lpstr>
      <vt:lpstr>안드로이드 개발 준비 사항</vt:lpstr>
      <vt:lpstr>안드로이드 개발 도구</vt:lpstr>
      <vt:lpstr>안드로이드 앱 개발용 컴퓨터</vt:lpstr>
      <vt:lpstr>안드로이드 개발 언어</vt:lpstr>
      <vt:lpstr>이종 개발 환경</vt:lpstr>
      <vt:lpstr>안드로이드 개발 환경 구축</vt:lpstr>
      <vt:lpstr>안드로이드 스튜디오</vt:lpstr>
      <vt:lpstr>안드로이드 스튜디오 설치</vt:lpstr>
      <vt:lpstr>안드로이드 스튜디오 설치 동의</vt:lpstr>
      <vt:lpstr>안드로이드 스튜디오 설치 - 1</vt:lpstr>
      <vt:lpstr>안드로이드 스튜디오 설치 - 2</vt:lpstr>
      <vt:lpstr>안드로이드 스튜디오 설치 - 3</vt:lpstr>
      <vt:lpstr>Android Studio Settings - 1</vt:lpstr>
      <vt:lpstr>Android Studio Settings - 2</vt:lpstr>
      <vt:lpstr>Android Studio Settings - 3</vt:lpstr>
      <vt:lpstr>Android Studio Settings - 4</vt:lpstr>
      <vt:lpstr>Android Studio Settings - 5</vt:lpstr>
      <vt:lpstr>Android Studio Settings - 6</vt:lpstr>
      <vt:lpstr>Android Studio Settings - 7</vt:lpstr>
      <vt:lpstr>Android Studio Settings - 8</vt:lpstr>
      <vt:lpstr>Android Studio 첫 실행 화면</vt:lpstr>
      <vt:lpstr>SDK Manager 실행 방법</vt:lpstr>
      <vt:lpstr>SDK Manager 실행 모습</vt:lpstr>
      <vt:lpstr>설치된 SDK 복사</vt:lpstr>
      <vt:lpstr>Android SDK Location 변경 - 1</vt:lpstr>
      <vt:lpstr>Android SDK Location 변경 - 2</vt:lpstr>
      <vt:lpstr>Android SDK Location 변경 - 3</vt:lpstr>
      <vt:lpstr>안드로이드 버전 추가 설치</vt:lpstr>
      <vt:lpstr>2018.3.5 현재</vt:lpstr>
      <vt:lpstr>2019.3.4 현재</vt:lpstr>
      <vt:lpstr>2020.3.2 현재</vt:lpstr>
      <vt:lpstr>2021.2.24 현재</vt:lpstr>
      <vt:lpstr>2022.7.19 현재</vt:lpstr>
      <vt:lpstr>2023.8.22 현재</vt:lpstr>
      <vt:lpstr>2024.6.28 현재</vt:lpstr>
      <vt:lpstr>2025.7.8 현재</vt:lpstr>
      <vt:lpstr>안드로이드 에뮬레이터</vt:lpstr>
      <vt:lpstr>Device Manager 시작</vt:lpstr>
      <vt:lpstr>Device 생성 시작</vt:lpstr>
      <vt:lpstr>Device 생성 : H/W 선택</vt:lpstr>
      <vt:lpstr>Device 생성 : 시스템 이미지 선택</vt:lpstr>
      <vt:lpstr>Device 생성 : AVD Name 확인</vt:lpstr>
      <vt:lpstr>AVD 실행</vt:lpstr>
      <vt:lpstr>수동으로 에뮬레이터를 실행할 때 주의 사항</vt:lpstr>
      <vt:lpstr>AVD 화면</vt:lpstr>
      <vt:lpstr>AVD 사용 : 설정</vt:lpstr>
      <vt:lpstr>언어를 한글로 변경하기 - 1</vt:lpstr>
      <vt:lpstr>언어를 한글로 변경하기 - 2</vt:lpstr>
      <vt:lpstr>언어를 한글로 변경하기 - 3</vt:lpstr>
      <vt:lpstr>[Lab] AVD를 사용해보자</vt:lpstr>
      <vt:lpstr>[실습1] 첫 번째 앱 만들기</vt:lpstr>
      <vt:lpstr>템플릿 선택</vt:lpstr>
      <vt:lpstr>프로젝트 정보 입력</vt:lpstr>
      <vt:lpstr>Android Studio 코딩 화면</vt:lpstr>
      <vt:lpstr>Android Studio의 디자인 화면</vt:lpstr>
      <vt:lpstr>일단 2개의 파일이 중요</vt:lpstr>
      <vt:lpstr>참고사항 </vt:lpstr>
      <vt:lpstr>App 실행 방법</vt:lpstr>
      <vt:lpstr>실행 화면</vt:lpstr>
      <vt:lpstr>안드로이드 폰을 연결한 개발 환경 구축</vt:lpstr>
      <vt:lpstr>USB 드라이버 설치</vt:lpstr>
      <vt:lpstr>실제 장치에서 “USB 디버깅”을 항목을 켠다</vt:lpstr>
      <vt:lpstr>스마트폰이 연결된 상태에서 애플리케이션을 실행</vt:lpstr>
      <vt:lpstr>과제</vt:lpstr>
      <vt:lpstr>과제 프로젝트</vt:lpstr>
      <vt:lpstr>1장. 안드로이드 기초</vt:lpstr>
      <vt:lpstr>Q &amp; A</vt:lpstr>
    </vt:vector>
  </TitlesOfParts>
  <Manager>현승렬</Manager>
  <Company>두원공과대학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Studio 2005 설치</dc:title>
  <dc:creator>현승렬</dc:creator>
  <cp:lastModifiedBy>현승렬</cp:lastModifiedBy>
  <cp:revision>315</cp:revision>
  <dcterms:created xsi:type="dcterms:W3CDTF">1601-01-01T00:00:00Z</dcterms:created>
  <dcterms:modified xsi:type="dcterms:W3CDTF">2025-09-03T05:21:14Z</dcterms:modified>
</cp:coreProperties>
</file>